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5"/>
  </p:notesMasterIdLst>
  <p:sldIdLst>
    <p:sldId id="699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701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442" r:id="rId88"/>
    <p:sldId id="443" r:id="rId89"/>
    <p:sldId id="444" r:id="rId90"/>
    <p:sldId id="445" r:id="rId91"/>
    <p:sldId id="446" r:id="rId92"/>
    <p:sldId id="447" r:id="rId93"/>
    <p:sldId id="448" r:id="rId94"/>
    <p:sldId id="449" r:id="rId95"/>
    <p:sldId id="450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  <p:sldId id="462" r:id="rId108"/>
    <p:sldId id="463" r:id="rId109"/>
    <p:sldId id="464" r:id="rId110"/>
    <p:sldId id="465" r:id="rId111"/>
    <p:sldId id="466" r:id="rId112"/>
    <p:sldId id="467" r:id="rId113"/>
    <p:sldId id="468" r:id="rId114"/>
    <p:sldId id="469" r:id="rId115"/>
    <p:sldId id="470" r:id="rId116"/>
    <p:sldId id="471" r:id="rId117"/>
    <p:sldId id="472" r:id="rId118"/>
    <p:sldId id="473" r:id="rId119"/>
    <p:sldId id="474" r:id="rId120"/>
    <p:sldId id="475" r:id="rId121"/>
    <p:sldId id="476" r:id="rId122"/>
    <p:sldId id="477" r:id="rId123"/>
    <p:sldId id="478" r:id="rId124"/>
    <p:sldId id="479" r:id="rId125"/>
    <p:sldId id="480" r:id="rId126"/>
    <p:sldId id="481" r:id="rId127"/>
    <p:sldId id="482" r:id="rId128"/>
    <p:sldId id="483" r:id="rId129"/>
    <p:sldId id="484" r:id="rId130"/>
    <p:sldId id="485" r:id="rId131"/>
    <p:sldId id="486" r:id="rId132"/>
    <p:sldId id="487" r:id="rId133"/>
    <p:sldId id="488" r:id="rId134"/>
    <p:sldId id="489" r:id="rId135"/>
    <p:sldId id="490" r:id="rId136"/>
    <p:sldId id="491" r:id="rId137"/>
    <p:sldId id="492" r:id="rId138"/>
    <p:sldId id="493" r:id="rId139"/>
    <p:sldId id="494" r:id="rId140"/>
    <p:sldId id="495" r:id="rId141"/>
    <p:sldId id="496" r:id="rId142"/>
    <p:sldId id="497" r:id="rId143"/>
    <p:sldId id="498" r:id="rId144"/>
    <p:sldId id="499" r:id="rId145"/>
    <p:sldId id="500" r:id="rId146"/>
    <p:sldId id="501" r:id="rId147"/>
    <p:sldId id="502" r:id="rId148"/>
    <p:sldId id="503" r:id="rId149"/>
    <p:sldId id="504" r:id="rId150"/>
    <p:sldId id="505" r:id="rId151"/>
    <p:sldId id="506" r:id="rId152"/>
    <p:sldId id="507" r:id="rId153"/>
    <p:sldId id="508" r:id="rId154"/>
    <p:sldId id="509" r:id="rId155"/>
    <p:sldId id="510" r:id="rId156"/>
    <p:sldId id="511" r:id="rId157"/>
    <p:sldId id="512" r:id="rId158"/>
    <p:sldId id="513" r:id="rId159"/>
    <p:sldId id="514" r:id="rId160"/>
    <p:sldId id="515" r:id="rId161"/>
    <p:sldId id="516" r:id="rId162"/>
    <p:sldId id="517" r:id="rId163"/>
    <p:sldId id="518" r:id="rId164"/>
    <p:sldId id="519" r:id="rId165"/>
    <p:sldId id="520" r:id="rId166"/>
    <p:sldId id="521" r:id="rId167"/>
    <p:sldId id="522" r:id="rId168"/>
    <p:sldId id="523" r:id="rId169"/>
    <p:sldId id="524" r:id="rId170"/>
    <p:sldId id="525" r:id="rId171"/>
    <p:sldId id="526" r:id="rId172"/>
    <p:sldId id="527" r:id="rId173"/>
    <p:sldId id="528" r:id="rId174"/>
    <p:sldId id="529" r:id="rId175"/>
    <p:sldId id="530" r:id="rId176"/>
    <p:sldId id="531" r:id="rId177"/>
    <p:sldId id="532" r:id="rId178"/>
    <p:sldId id="533" r:id="rId179"/>
    <p:sldId id="534" r:id="rId180"/>
    <p:sldId id="535" r:id="rId181"/>
    <p:sldId id="536" r:id="rId182"/>
    <p:sldId id="537" r:id="rId183"/>
    <p:sldId id="538" r:id="rId184"/>
    <p:sldId id="539" r:id="rId185"/>
    <p:sldId id="540" r:id="rId186"/>
    <p:sldId id="541" r:id="rId187"/>
    <p:sldId id="542" r:id="rId188"/>
    <p:sldId id="543" r:id="rId189"/>
    <p:sldId id="544" r:id="rId190"/>
    <p:sldId id="545" r:id="rId191"/>
    <p:sldId id="546" r:id="rId192"/>
    <p:sldId id="547" r:id="rId193"/>
    <p:sldId id="548" r:id="rId194"/>
    <p:sldId id="549" r:id="rId195"/>
    <p:sldId id="550" r:id="rId196"/>
    <p:sldId id="551" r:id="rId197"/>
    <p:sldId id="552" r:id="rId198"/>
    <p:sldId id="553" r:id="rId199"/>
    <p:sldId id="554" r:id="rId200"/>
    <p:sldId id="555" r:id="rId201"/>
    <p:sldId id="556" r:id="rId202"/>
    <p:sldId id="557" r:id="rId203"/>
    <p:sldId id="558" r:id="rId204"/>
  </p:sldIdLst>
  <p:sldSz cx="10083800" cy="7556500"/>
  <p:notesSz cx="100838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ffix link intro" id="{A3822B9E-681D-424F-B7BC-B6745C914ADA}">
          <p14:sldIdLst>
            <p14:sldId id="699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701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Suffix Links" id="{2D99F965-1FC0-4BEC-9049-5671E47AAB65}">
          <p14:sldIdLst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output  link" id="{5B6B83E5-6E91-4612-A262-B435FF4EB0EB}">
          <p14:sldIdLst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The Runtime Impact" id="{C788F567-7648-42B9-B1C3-4B6CEA0B6E34}">
          <p14:sldIdLst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33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55982-B65E-456B-909B-6C5AD4AFB89C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944563"/>
            <a:ext cx="3403600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3636963"/>
            <a:ext cx="8067675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717708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E53D4-A0FC-468D-85E7-1A436FAE5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8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2342515"/>
            <a:ext cx="857123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9050" y="2948940"/>
            <a:ext cx="7505700" cy="986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2765" y="1732279"/>
            <a:ext cx="9018269" cy="4410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17500" y="47393"/>
            <a:ext cx="9448800" cy="750910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Introduction </a:t>
            </a:r>
          </a:p>
          <a:p>
            <a:pPr marL="12700" marR="5080" lvl="0" indent="0" algn="ctr" defTabSz="914400" rtl="0" eaLnBrk="1" fontAlgn="auto" latinLnBrk="0" hangingPunct="1"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to</a:t>
            </a:r>
          </a:p>
          <a:p>
            <a:pPr marL="12700" marR="5080" lvl="0" indent="0" algn="ctr" defTabSz="914400" rtl="0" eaLnBrk="1" fontAlgn="auto" latinLnBrk="0" hangingPunct="1"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lang="en-US" sz="9600" b="1" i="1" dirty="0">
                <a:solidFill>
                  <a:srgbClr val="0000FF"/>
                </a:solidFill>
                <a:latin typeface="DejaVu Serif"/>
                <a:cs typeface="DejaVu Serif"/>
              </a:rPr>
              <a:t>S</a:t>
            </a:r>
            <a:r>
              <a:rPr kumimoji="0" sz="9600" b="1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uffix</a:t>
            </a:r>
            <a:r>
              <a:rPr kumimoji="0" sz="96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9600" b="1" i="1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link </a:t>
            </a:r>
            <a:endParaRPr kumimoji="0" lang="en-US" sz="9600" b="1" i="1" u="none" strike="noStrike" kern="1200" cap="none" spc="15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12700" marR="5080" lvl="0" indent="0" algn="ctr" defTabSz="914400" rtl="0" eaLnBrk="1" fontAlgn="auto" latinLnBrk="0" hangingPunct="1"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aka</a:t>
            </a:r>
            <a:endParaRPr kumimoji="0" lang="en-US" sz="9600" i="0" u="none" strike="noStrike" kern="1200" cap="none" spc="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  <a:p>
            <a:pPr marL="12700" marR="5080" lvl="0" indent="0" algn="ctr" defTabSz="914400" rtl="0" eaLnBrk="1" fontAlgn="auto" latinLnBrk="0" hangingPunct="1"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lang="en-US" sz="9600" b="1" i="1" spc="15" dirty="0">
                <a:solidFill>
                  <a:srgbClr val="0000FF"/>
                </a:solidFill>
                <a:latin typeface="DejaVu Serif"/>
                <a:cs typeface="DejaVu Serif"/>
              </a:rPr>
              <a:t>F</a:t>
            </a:r>
            <a:r>
              <a:rPr kumimoji="0" sz="9600" b="1" i="1" u="none" strike="noStrike" kern="1200" cap="none" spc="15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ailure</a:t>
            </a:r>
            <a:r>
              <a:rPr kumimoji="0" sz="9600" b="1" i="1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sz="9600" b="1" i="1" u="none" strike="noStrike" kern="1200" cap="none" spc="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link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erif"/>
              <a:ea typeface="+mn-ea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4941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146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6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7359" y="708660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8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994" y="700531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32404" y="700531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6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7359" y="708660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8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994" y="700531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32404" y="700531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1760" y="7315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82394" y="723391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75204" y="723391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1760" y="59436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82394" y="5862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18004" y="5862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179" y="554990"/>
            <a:ext cx="49072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What</a:t>
            </a:r>
            <a:r>
              <a:rPr sz="4400" spc="-95" dirty="0"/>
              <a:t> </a:t>
            </a:r>
            <a:r>
              <a:rPr sz="4400" spc="-5" dirty="0"/>
              <a:t>Happened?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47852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46126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9740"/>
            <a:ext cx="8489950" cy="32575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85"/>
              </a:spcBef>
            </a:pPr>
            <a:r>
              <a:rPr sz="3200" spc="-5" dirty="0">
                <a:latin typeface="DejaVu Serif"/>
                <a:cs typeface="DejaVu Serif"/>
              </a:rPr>
              <a:t>Our heavily optimized string </a:t>
            </a:r>
            <a:r>
              <a:rPr sz="3200" dirty="0">
                <a:latin typeface="DejaVu Serif"/>
                <a:cs typeface="DejaVu Serif"/>
              </a:rPr>
              <a:t>searcher </a:t>
            </a:r>
            <a:r>
              <a:rPr sz="3200" spc="-5" dirty="0">
                <a:latin typeface="DejaVu Serif"/>
                <a:cs typeface="DejaVu Serif"/>
              </a:rPr>
              <a:t>no  longer starts searching </a:t>
            </a:r>
            <a:r>
              <a:rPr sz="3200" dirty="0">
                <a:latin typeface="DejaVu Serif"/>
                <a:cs typeface="DejaVu Serif"/>
              </a:rPr>
              <a:t>from </a:t>
            </a:r>
            <a:r>
              <a:rPr sz="3200" spc="-5" dirty="0">
                <a:latin typeface="DejaVu Serif"/>
                <a:cs typeface="DejaVu Serif"/>
              </a:rPr>
              <a:t>each  position in the</a:t>
            </a:r>
            <a:r>
              <a:rPr sz="3200" spc="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string.</a:t>
            </a:r>
            <a:endParaRPr sz="3200">
              <a:latin typeface="DejaVu Serif"/>
              <a:cs typeface="DejaVu Serif"/>
            </a:endParaRPr>
          </a:p>
          <a:p>
            <a:pPr marL="12700" marR="1185545">
              <a:lnSpc>
                <a:spcPts val="3760"/>
              </a:lnSpc>
              <a:spcBef>
                <a:spcPts val="1520"/>
              </a:spcBef>
            </a:pPr>
            <a:r>
              <a:rPr sz="3200" dirty="0">
                <a:latin typeface="DejaVu Serif"/>
                <a:cs typeface="DejaVu Serif"/>
              </a:rPr>
              <a:t>As a </a:t>
            </a:r>
            <a:r>
              <a:rPr sz="3200" spc="-5" dirty="0">
                <a:latin typeface="DejaVu Serif"/>
                <a:cs typeface="DejaVu Serif"/>
              </a:rPr>
              <a:t>result, </a:t>
            </a:r>
            <a:r>
              <a:rPr sz="3200" dirty="0">
                <a:latin typeface="DejaVu Serif"/>
                <a:cs typeface="DejaVu Serif"/>
              </a:rPr>
              <a:t>we </a:t>
            </a:r>
            <a:r>
              <a:rPr sz="3200" spc="-5" dirty="0">
                <a:latin typeface="DejaVu Serif"/>
                <a:cs typeface="DejaVu Serif"/>
              </a:rPr>
              <a:t>now might forget </a:t>
            </a:r>
            <a:r>
              <a:rPr sz="3200" dirty="0">
                <a:latin typeface="DejaVu Serif"/>
                <a:cs typeface="DejaVu Serif"/>
              </a:rPr>
              <a:t>to  </a:t>
            </a:r>
            <a:r>
              <a:rPr sz="3200" spc="-5" dirty="0">
                <a:latin typeface="DejaVu Serif"/>
                <a:cs typeface="DejaVu Serif"/>
              </a:rPr>
              <a:t>output matches in certain</a:t>
            </a:r>
            <a:r>
              <a:rPr sz="3200" spc="-20" dirty="0">
                <a:latin typeface="DejaVu Serif"/>
                <a:cs typeface="DejaVu Serif"/>
              </a:rPr>
              <a:t> </a:t>
            </a:r>
            <a:r>
              <a:rPr sz="3200" dirty="0">
                <a:latin typeface="DejaVu Serif"/>
                <a:cs typeface="DejaVu Serif"/>
              </a:rPr>
              <a:t>cases.</a:t>
            </a:r>
            <a:endParaRPr sz="32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3200" spc="-135" dirty="0">
                <a:latin typeface="DejaVu Serif"/>
                <a:cs typeface="DejaVu Serif"/>
              </a:rPr>
              <a:t>We </a:t>
            </a:r>
            <a:r>
              <a:rPr sz="3200" dirty="0">
                <a:latin typeface="DejaVu Serif"/>
                <a:cs typeface="DejaVu Serif"/>
              </a:rPr>
              <a:t>need </a:t>
            </a:r>
            <a:r>
              <a:rPr sz="3200" spc="-5" dirty="0">
                <a:latin typeface="DejaVu Serif"/>
                <a:cs typeface="DejaVu Serif"/>
              </a:rPr>
              <a:t>to </a:t>
            </a:r>
            <a:r>
              <a:rPr sz="3200" spc="-15" dirty="0">
                <a:latin typeface="DejaVu Serif"/>
                <a:cs typeface="DejaVu Serif"/>
              </a:rPr>
              <a:t>figure</a:t>
            </a:r>
            <a:r>
              <a:rPr sz="3200" spc="130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out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52552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58166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4997450"/>
            <a:ext cx="429768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2800" spc="-5" dirty="0">
                <a:latin typeface="DejaVu Serif"/>
                <a:cs typeface="DejaVu Serif"/>
              </a:rPr>
              <a:t>when this happens,</a:t>
            </a:r>
            <a:r>
              <a:rPr sz="2800" spc="-100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and  how to correct for</a:t>
            </a:r>
            <a:r>
              <a:rPr sz="2800" spc="-75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it.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146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377940"/>
            <a:ext cx="203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26465" algn="l"/>
                <a:tab pos="1383665" algn="l"/>
                <a:tab pos="1840864" algn="l"/>
              </a:tabLst>
            </a:pPr>
            <a:r>
              <a:rPr sz="2800" dirty="0">
                <a:latin typeface="SimSun"/>
                <a:cs typeface="SimSun"/>
              </a:rPr>
              <a:t>s	t	i	n	g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94350" y="6280150"/>
            <a:ext cx="4343400" cy="698500"/>
          </a:xfrm>
          <a:custGeom>
            <a:avLst/>
            <a:gdLst/>
            <a:ahLst/>
            <a:cxnLst/>
            <a:rect l="l" t="t" r="r" b="b"/>
            <a:pathLst>
              <a:path w="4343400" h="698500">
                <a:moveTo>
                  <a:pt x="4343400" y="0"/>
                </a:moveTo>
                <a:lnTo>
                  <a:pt x="0" y="0"/>
                </a:lnTo>
                <a:lnTo>
                  <a:pt x="0" y="698500"/>
                </a:lnTo>
                <a:lnTo>
                  <a:pt x="4343400" y="698500"/>
                </a:lnTo>
                <a:lnTo>
                  <a:pt x="43434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94350" y="6280150"/>
            <a:ext cx="4343400" cy="698500"/>
          </a:xfrm>
          <a:custGeom>
            <a:avLst/>
            <a:gdLst/>
            <a:ahLst/>
            <a:cxnLst/>
            <a:rect l="l" t="t" r="r" b="b"/>
            <a:pathLst>
              <a:path w="4343400" h="698500">
                <a:moveTo>
                  <a:pt x="2171700" y="698500"/>
                </a:moveTo>
                <a:lnTo>
                  <a:pt x="0" y="698500"/>
                </a:lnTo>
                <a:lnTo>
                  <a:pt x="0" y="0"/>
                </a:lnTo>
                <a:lnTo>
                  <a:pt x="4343400" y="0"/>
                </a:lnTo>
                <a:lnTo>
                  <a:pt x="4343400" y="698500"/>
                </a:lnTo>
                <a:lnTo>
                  <a:pt x="2171700" y="69850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86400" y="6172200"/>
            <a:ext cx="4343400" cy="698500"/>
          </a:xfrm>
          <a:prstGeom prst="rect">
            <a:avLst/>
          </a:prstGeom>
          <a:solidFill>
            <a:srgbClr val="FFFFFF"/>
          </a:solidFill>
          <a:ln w="36659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07950">
              <a:lnSpc>
                <a:spcPts val="2445"/>
              </a:lnSpc>
              <a:spcBef>
                <a:spcPts val="120"/>
              </a:spcBef>
            </a:pP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missed the pattern string</a:t>
            </a:r>
            <a:r>
              <a:rPr sz="1800" spc="120" dirty="0">
                <a:latin typeface="DejaVu Serif"/>
                <a:cs typeface="DejaVu Serif"/>
              </a:rPr>
              <a:t> </a:t>
            </a:r>
            <a:r>
              <a:rPr sz="2200" b="1" spc="484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endParaRPr sz="2200">
              <a:latin typeface="Arial"/>
              <a:cs typeface="Arial"/>
            </a:endParaRPr>
          </a:p>
          <a:p>
            <a:pPr marL="107950">
              <a:lnSpc>
                <a:spcPts val="2445"/>
              </a:lnSpc>
              <a:tabLst>
                <a:tab pos="3388995" algn="l"/>
              </a:tabLst>
            </a:pPr>
            <a:r>
              <a:rPr sz="1800" spc="-5" dirty="0">
                <a:latin typeface="DejaVu Serif"/>
                <a:cs typeface="DejaVu Serif"/>
              </a:rPr>
              <a:t>because it's </a:t>
            </a:r>
            <a:r>
              <a:rPr sz="1800" dirty="0">
                <a:latin typeface="DejaVu Serif"/>
                <a:cs typeface="DejaVu Serif"/>
              </a:rPr>
              <a:t>a</a:t>
            </a:r>
            <a:r>
              <a:rPr sz="1800" spc="3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proper</a:t>
            </a:r>
            <a:r>
              <a:rPr sz="1800" spc="15" dirty="0">
                <a:latin typeface="DejaVu Serif"/>
                <a:cs typeface="DejaVu Serif"/>
              </a:rPr>
              <a:t> </a:t>
            </a:r>
            <a:r>
              <a:rPr sz="1800" spc="-15" dirty="0">
                <a:latin typeface="DejaVu Serif"/>
                <a:cs typeface="DejaVu Serif"/>
              </a:rPr>
              <a:t>suffix	</a:t>
            </a:r>
            <a:r>
              <a:rPr sz="2200" b="1" spc="185" dirty="0">
                <a:solidFill>
                  <a:srgbClr val="0000FF"/>
                </a:solidFill>
                <a:latin typeface="Arial"/>
                <a:cs typeface="Arial"/>
              </a:rPr>
              <a:t>sti</a:t>
            </a:r>
            <a:r>
              <a:rPr sz="1800" spc="185" dirty="0">
                <a:latin typeface="DejaVu Serif"/>
                <a:cs typeface="DejaVu Serif"/>
              </a:rPr>
              <a:t>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377940"/>
            <a:ext cx="203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26465" algn="l"/>
                <a:tab pos="1383665" algn="l"/>
                <a:tab pos="1840864" algn="l"/>
              </a:tabLst>
            </a:pPr>
            <a:r>
              <a:rPr sz="2800" dirty="0">
                <a:latin typeface="SimSun"/>
                <a:cs typeface="SimSun"/>
              </a:rPr>
              <a:t>s	t	i	n	g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08750" y="6456679"/>
            <a:ext cx="3429000" cy="966469"/>
          </a:xfrm>
          <a:custGeom>
            <a:avLst/>
            <a:gdLst/>
            <a:ahLst/>
            <a:cxnLst/>
            <a:rect l="l" t="t" r="r" b="b"/>
            <a:pathLst>
              <a:path w="3429000" h="966470">
                <a:moveTo>
                  <a:pt x="3429000" y="0"/>
                </a:moveTo>
                <a:lnTo>
                  <a:pt x="0" y="0"/>
                </a:lnTo>
                <a:lnTo>
                  <a:pt x="0" y="966470"/>
                </a:lnTo>
                <a:lnTo>
                  <a:pt x="3429000" y="966470"/>
                </a:lnTo>
                <a:lnTo>
                  <a:pt x="34290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08750" y="6456679"/>
            <a:ext cx="3429000" cy="966469"/>
          </a:xfrm>
          <a:custGeom>
            <a:avLst/>
            <a:gdLst/>
            <a:ahLst/>
            <a:cxnLst/>
            <a:rect l="l" t="t" r="r" b="b"/>
            <a:pathLst>
              <a:path w="3429000" h="966470">
                <a:moveTo>
                  <a:pt x="1714500" y="966470"/>
                </a:moveTo>
                <a:lnTo>
                  <a:pt x="0" y="966470"/>
                </a:lnTo>
                <a:lnTo>
                  <a:pt x="0" y="0"/>
                </a:lnTo>
                <a:lnTo>
                  <a:pt x="3429000" y="0"/>
                </a:lnTo>
                <a:lnTo>
                  <a:pt x="3429000" y="966470"/>
                </a:lnTo>
                <a:lnTo>
                  <a:pt x="1714500" y="96647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400800" y="6348729"/>
            <a:ext cx="3429000" cy="966469"/>
          </a:xfrm>
          <a:prstGeom prst="rect">
            <a:avLst/>
          </a:prstGeom>
          <a:solidFill>
            <a:srgbClr val="FFFFFF"/>
          </a:solidFill>
          <a:ln w="36659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27000" marR="120014" algn="ctr">
              <a:lnSpc>
                <a:spcPct val="91000"/>
              </a:lnSpc>
              <a:spcBef>
                <a:spcPts val="345"/>
              </a:spcBef>
            </a:pPr>
            <a:r>
              <a:rPr sz="1800" spc="-8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missed both </a:t>
            </a:r>
            <a:r>
              <a:rPr sz="2200" b="1" spc="204" dirty="0">
                <a:solidFill>
                  <a:srgbClr val="0000FF"/>
                </a:solidFill>
                <a:latin typeface="Arial"/>
                <a:cs typeface="Arial"/>
              </a:rPr>
              <a:t>tin </a:t>
            </a:r>
            <a:r>
              <a:rPr sz="1800" spc="-5" dirty="0">
                <a:latin typeface="DejaVu Serif"/>
                <a:cs typeface="DejaVu Serif"/>
              </a:rPr>
              <a:t>and</a:t>
            </a:r>
            <a:r>
              <a:rPr sz="1800" spc="-195" dirty="0">
                <a:latin typeface="DejaVu Serif"/>
                <a:cs typeface="DejaVu Serif"/>
              </a:rPr>
              <a:t> </a:t>
            </a:r>
            <a:r>
              <a:rPr sz="2200" b="1" spc="120" dirty="0">
                <a:solidFill>
                  <a:srgbClr val="0000FF"/>
                </a:solidFill>
                <a:latin typeface="Arial"/>
                <a:cs typeface="Arial"/>
              </a:rPr>
              <a:t>in  </a:t>
            </a:r>
            <a:r>
              <a:rPr sz="1800" spc="-5" dirty="0">
                <a:latin typeface="DejaVu Serif"/>
                <a:cs typeface="DejaVu Serif"/>
              </a:rPr>
              <a:t>because each is </a:t>
            </a:r>
            <a:r>
              <a:rPr sz="1800" dirty="0">
                <a:latin typeface="DejaVu Serif"/>
                <a:cs typeface="DejaVu Serif"/>
              </a:rPr>
              <a:t>a </a:t>
            </a:r>
            <a:r>
              <a:rPr sz="1800" spc="-5" dirty="0">
                <a:latin typeface="DejaVu Serif"/>
                <a:cs typeface="DejaVu Serif"/>
              </a:rPr>
              <a:t>proper  </a:t>
            </a:r>
            <a:r>
              <a:rPr sz="1800" spc="-15" dirty="0">
                <a:latin typeface="DejaVu Serif"/>
                <a:cs typeface="DejaVu Serif"/>
              </a:rPr>
              <a:t>suffix </a:t>
            </a:r>
            <a:r>
              <a:rPr sz="1800" spc="-5" dirty="0">
                <a:latin typeface="DejaVu Serif"/>
                <a:cs typeface="DejaVu Serif"/>
              </a:rPr>
              <a:t>of</a:t>
            </a:r>
            <a:r>
              <a:rPr sz="1800" spc="15" dirty="0">
                <a:latin typeface="DejaVu Serif"/>
                <a:cs typeface="DejaVu Serif"/>
              </a:rPr>
              <a:t> </a:t>
            </a:r>
            <a:r>
              <a:rPr sz="2200" b="1" spc="100" dirty="0">
                <a:solidFill>
                  <a:srgbClr val="0000FF"/>
                </a:solidFill>
                <a:latin typeface="Arial"/>
                <a:cs typeface="Arial"/>
              </a:rPr>
              <a:t>stin</a:t>
            </a:r>
            <a:r>
              <a:rPr sz="1800" spc="100" dirty="0">
                <a:latin typeface="DejaVu Serif"/>
                <a:cs typeface="DejaVu Serif"/>
              </a:rPr>
              <a:t>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6020" y="3186429"/>
            <a:ext cx="5181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</a:t>
            </a:r>
            <a:r>
              <a:rPr spc="-5" dirty="0"/>
              <a:t>do </a:t>
            </a:r>
            <a:r>
              <a:rPr dirty="0"/>
              <a:t>we </a:t>
            </a:r>
            <a:r>
              <a:rPr spc="-5" dirty="0"/>
              <a:t>address</a:t>
            </a:r>
            <a:r>
              <a:rPr spc="-60" dirty="0"/>
              <a:t> </a:t>
            </a:r>
            <a:r>
              <a:rPr spc="-5" dirty="0"/>
              <a:t>this?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146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6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6576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434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85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430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179" y="554990"/>
            <a:ext cx="3639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The</a:t>
            </a:r>
            <a:r>
              <a:rPr sz="4400" spc="-80" dirty="0"/>
              <a:t> </a:t>
            </a:r>
            <a:r>
              <a:rPr sz="4400" spc="-5" dirty="0"/>
              <a:t>Problem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8009" y="1856739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009" y="330835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09" y="475996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009" y="5805170"/>
            <a:ext cx="1549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60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5600" marR="30480">
              <a:lnSpc>
                <a:spcPts val="3350"/>
              </a:lnSpc>
              <a:spcBef>
                <a:spcPts val="270"/>
              </a:spcBef>
            </a:pPr>
            <a:r>
              <a:rPr sz="2850" dirty="0"/>
              <a:t>The approach described previously will </a:t>
            </a:r>
            <a:r>
              <a:rPr sz="2850" spc="5" dirty="0"/>
              <a:t>ensure  </a:t>
            </a:r>
            <a:r>
              <a:rPr sz="2850" dirty="0"/>
              <a:t>that we don't miss any patterns, </a:t>
            </a:r>
            <a:r>
              <a:rPr sz="2850" spc="5" dirty="0"/>
              <a:t>but </a:t>
            </a:r>
            <a:r>
              <a:rPr sz="2850" spc="-5" dirty="0"/>
              <a:t>it  </a:t>
            </a:r>
            <a:r>
              <a:rPr sz="2850" dirty="0"/>
              <a:t>increases the complexity of the</a:t>
            </a:r>
            <a:r>
              <a:rPr sz="2850" spc="30" dirty="0"/>
              <a:t> </a:t>
            </a:r>
            <a:r>
              <a:rPr sz="2850" dirty="0"/>
              <a:t>search.</a:t>
            </a:r>
            <a:endParaRPr sz="2850"/>
          </a:p>
          <a:p>
            <a:pPr marL="355600" marR="395605">
              <a:lnSpc>
                <a:spcPct val="101600"/>
              </a:lnSpc>
              <a:spcBef>
                <a:spcPts val="1035"/>
              </a:spcBef>
            </a:pPr>
            <a:r>
              <a:rPr sz="2850" spc="-35" dirty="0"/>
              <a:t>Specifically, </a:t>
            </a:r>
            <a:r>
              <a:rPr sz="2850" spc="10" dirty="0"/>
              <a:t>we </a:t>
            </a:r>
            <a:r>
              <a:rPr sz="2850" spc="5" dirty="0"/>
              <a:t>do O(</a:t>
            </a:r>
            <a:r>
              <a:rPr sz="2850" i="1" spc="5" dirty="0">
                <a:latin typeface="DejaVu Serif"/>
                <a:cs typeface="DejaVu Serif"/>
              </a:rPr>
              <a:t>L</a:t>
            </a:r>
            <a:r>
              <a:rPr sz="2475" i="1" spc="7" baseline="-18518" dirty="0">
                <a:latin typeface="DejaVu Serif"/>
                <a:cs typeface="DejaVu Serif"/>
              </a:rPr>
              <a:t>max</a:t>
            </a:r>
            <a:r>
              <a:rPr sz="2850" spc="5" dirty="0"/>
              <a:t>) </a:t>
            </a:r>
            <a:r>
              <a:rPr sz="2850" dirty="0"/>
              <a:t>additional </a:t>
            </a:r>
            <a:r>
              <a:rPr sz="2850" spc="5" dirty="0"/>
              <a:t>work </a:t>
            </a:r>
            <a:r>
              <a:rPr sz="2850" spc="-5" dirty="0"/>
              <a:t>at  </a:t>
            </a:r>
            <a:r>
              <a:rPr sz="2850" dirty="0"/>
              <a:t>each character following </a:t>
            </a:r>
            <a:r>
              <a:rPr sz="2850" spc="-15" dirty="0"/>
              <a:t>suffix </a:t>
            </a:r>
            <a:r>
              <a:rPr sz="2850" dirty="0"/>
              <a:t>links  backwards.</a:t>
            </a:r>
            <a:endParaRPr sz="2850">
              <a:latin typeface="DejaVu Serif"/>
              <a:cs typeface="DejaVu Serif"/>
            </a:endParaRPr>
          </a:p>
          <a:p>
            <a:pPr marL="355600" marR="1574165">
              <a:lnSpc>
                <a:spcPts val="3340"/>
              </a:lnSpc>
              <a:spcBef>
                <a:spcPts val="1365"/>
              </a:spcBef>
            </a:pPr>
            <a:r>
              <a:rPr sz="2850" spc="-5" dirty="0"/>
              <a:t>This </a:t>
            </a:r>
            <a:r>
              <a:rPr sz="2850" dirty="0"/>
              <a:t>brings </a:t>
            </a:r>
            <a:r>
              <a:rPr sz="2850" spc="5" dirty="0"/>
              <a:t>our </a:t>
            </a:r>
            <a:r>
              <a:rPr sz="2850" dirty="0"/>
              <a:t>search </a:t>
            </a:r>
            <a:r>
              <a:rPr sz="2850" spc="5" dirty="0"/>
              <a:t>cost </a:t>
            </a:r>
            <a:r>
              <a:rPr sz="2850" dirty="0"/>
              <a:t>back </a:t>
            </a:r>
            <a:r>
              <a:rPr sz="2850" spc="5" dirty="0"/>
              <a:t>up </a:t>
            </a:r>
            <a:r>
              <a:rPr sz="2850" dirty="0"/>
              <a:t>to  </a:t>
            </a:r>
            <a:r>
              <a:rPr sz="2850" spc="5" dirty="0"/>
              <a:t>O(</a:t>
            </a:r>
            <a:r>
              <a:rPr sz="2850" i="1" spc="5" dirty="0">
                <a:latin typeface="DejaVu Serif"/>
                <a:cs typeface="DejaVu Serif"/>
              </a:rPr>
              <a:t>mL</a:t>
            </a:r>
            <a:r>
              <a:rPr sz="2475" i="1" spc="7" baseline="-18518" dirty="0">
                <a:latin typeface="DejaVu Serif"/>
                <a:cs typeface="DejaVu Serif"/>
              </a:rPr>
              <a:t>max</a:t>
            </a:r>
            <a:r>
              <a:rPr sz="2850" spc="5" dirty="0"/>
              <a:t>) </a:t>
            </a:r>
            <a:r>
              <a:rPr sz="2850" dirty="0"/>
              <a:t>again – </a:t>
            </a:r>
            <a:r>
              <a:rPr sz="2850" spc="5" dirty="0"/>
              <a:t>and </a:t>
            </a:r>
            <a:r>
              <a:rPr sz="2850" dirty="0"/>
              <a:t>that's too</a:t>
            </a:r>
            <a:r>
              <a:rPr sz="2850" spc="-10" dirty="0"/>
              <a:t> </a:t>
            </a:r>
            <a:r>
              <a:rPr sz="2850" spc="-65" dirty="0"/>
              <a:t>slow.</a:t>
            </a:r>
            <a:endParaRPr sz="2850">
              <a:latin typeface="DejaVu Serif"/>
              <a:cs typeface="DejaVu Serif"/>
            </a:endParaRPr>
          </a:p>
          <a:p>
            <a:pPr marL="355600">
              <a:lnSpc>
                <a:spcPct val="100000"/>
              </a:lnSpc>
              <a:spcBef>
                <a:spcPts val="1385"/>
              </a:spcBef>
            </a:pPr>
            <a:r>
              <a:rPr sz="2850" b="1" i="1" spc="5" dirty="0">
                <a:solidFill>
                  <a:srgbClr val="0000FF"/>
                </a:solidFill>
                <a:latin typeface="DejaVu Serif"/>
                <a:cs typeface="DejaVu Serif"/>
              </a:rPr>
              <a:t>Can we </a:t>
            </a:r>
            <a:r>
              <a:rPr sz="2850" b="1" i="1" dirty="0">
                <a:solidFill>
                  <a:srgbClr val="0000FF"/>
                </a:solidFill>
                <a:latin typeface="DejaVu Serif"/>
                <a:cs typeface="DejaVu Serif"/>
              </a:rPr>
              <a:t>do</a:t>
            </a:r>
            <a:r>
              <a:rPr sz="2850" b="1" i="1" spc="15" dirty="0">
                <a:solidFill>
                  <a:srgbClr val="0000FF"/>
                </a:solidFill>
                <a:latin typeface="DejaVu Serif"/>
                <a:cs typeface="DejaVu Serif"/>
              </a:rPr>
              <a:t> </a:t>
            </a:r>
            <a:r>
              <a:rPr sz="2850" b="1" i="1" dirty="0">
                <a:solidFill>
                  <a:srgbClr val="0000FF"/>
                </a:solidFill>
                <a:latin typeface="DejaVu Serif"/>
                <a:cs typeface="DejaVu Serif"/>
              </a:rPr>
              <a:t>better?</a:t>
            </a:r>
            <a:endParaRPr sz="28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146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37150" y="6223000"/>
            <a:ext cx="4800600" cy="1201420"/>
          </a:xfrm>
          <a:custGeom>
            <a:avLst/>
            <a:gdLst/>
            <a:ahLst/>
            <a:cxnLst/>
            <a:rect l="l" t="t" r="r" b="b"/>
            <a:pathLst>
              <a:path w="4800600" h="1201420">
                <a:moveTo>
                  <a:pt x="4800600" y="0"/>
                </a:moveTo>
                <a:lnTo>
                  <a:pt x="0" y="0"/>
                </a:lnTo>
                <a:lnTo>
                  <a:pt x="0" y="1201420"/>
                </a:lnTo>
                <a:lnTo>
                  <a:pt x="4800600" y="1201420"/>
                </a:lnTo>
                <a:lnTo>
                  <a:pt x="4800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37150" y="6223000"/>
            <a:ext cx="4800600" cy="1201420"/>
          </a:xfrm>
          <a:custGeom>
            <a:avLst/>
            <a:gdLst/>
            <a:ahLst/>
            <a:cxnLst/>
            <a:rect l="l" t="t" r="r" b="b"/>
            <a:pathLst>
              <a:path w="4800600" h="1201420">
                <a:moveTo>
                  <a:pt x="2400300" y="1201420"/>
                </a:moveTo>
                <a:lnTo>
                  <a:pt x="0" y="1201420"/>
                </a:lnTo>
                <a:lnTo>
                  <a:pt x="0" y="0"/>
                </a:lnTo>
                <a:lnTo>
                  <a:pt x="4800600" y="0"/>
                </a:lnTo>
                <a:lnTo>
                  <a:pt x="4800600" y="1201420"/>
                </a:lnTo>
                <a:lnTo>
                  <a:pt x="2400300" y="120142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9200" y="6115050"/>
            <a:ext cx="4800600" cy="1201420"/>
          </a:xfrm>
          <a:custGeom>
            <a:avLst/>
            <a:gdLst/>
            <a:ahLst/>
            <a:cxnLst/>
            <a:rect l="l" t="t" r="r" b="b"/>
            <a:pathLst>
              <a:path w="4800600" h="1201420">
                <a:moveTo>
                  <a:pt x="4800600" y="0"/>
                </a:moveTo>
                <a:lnTo>
                  <a:pt x="0" y="0"/>
                </a:lnTo>
                <a:lnTo>
                  <a:pt x="0" y="1201420"/>
                </a:lnTo>
                <a:lnTo>
                  <a:pt x="4800600" y="1201420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29200" y="6115050"/>
            <a:ext cx="4800600" cy="120142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12395" marR="109220" indent="3810" algn="ctr">
              <a:lnSpc>
                <a:spcPct val="98000"/>
              </a:lnSpc>
              <a:spcBef>
                <a:spcPts val="420"/>
              </a:spcBef>
            </a:pPr>
            <a:r>
              <a:rPr sz="1800" spc="-5" dirty="0">
                <a:latin typeface="DejaVu Serif"/>
                <a:cs typeface="DejaVu Serif"/>
              </a:rPr>
              <a:t>This blue arrow </a:t>
            </a:r>
            <a:r>
              <a:rPr sz="1800" dirty="0">
                <a:latin typeface="DejaVu Serif"/>
                <a:cs typeface="DejaVu Serif"/>
              </a:rPr>
              <a:t>is </a:t>
            </a:r>
            <a:r>
              <a:rPr sz="1800" spc="-5" dirty="0">
                <a:latin typeface="DejaVu Serif"/>
                <a:cs typeface="DejaVu Serif"/>
              </a:rPr>
              <a:t>called an </a:t>
            </a:r>
            <a:r>
              <a:rPr sz="1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output  link</a:t>
            </a:r>
            <a:r>
              <a:rPr sz="1800" spc="-5" dirty="0">
                <a:latin typeface="DejaVu Serif"/>
                <a:cs typeface="DejaVu Serif"/>
              </a:rPr>
              <a:t>. Whenever </a:t>
            </a:r>
            <a:r>
              <a:rPr sz="1800" spc="-1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visit this gold node,  we'll output the string represented by 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node at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end of the blue </a:t>
            </a:r>
            <a:r>
              <a:rPr sz="1800" spc="-40" dirty="0">
                <a:latin typeface="DejaVu Serif"/>
                <a:cs typeface="DejaVu Serif"/>
              </a:rPr>
              <a:t>arrow.</a:t>
            </a:r>
            <a:endParaRPr sz="18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08550" y="5822950"/>
            <a:ext cx="4800600" cy="1466850"/>
          </a:xfrm>
          <a:custGeom>
            <a:avLst/>
            <a:gdLst/>
            <a:ahLst/>
            <a:cxnLst/>
            <a:rect l="l" t="t" r="r" b="b"/>
            <a:pathLst>
              <a:path w="4800600" h="1466850">
                <a:moveTo>
                  <a:pt x="4800600" y="0"/>
                </a:moveTo>
                <a:lnTo>
                  <a:pt x="0" y="0"/>
                </a:lnTo>
                <a:lnTo>
                  <a:pt x="0" y="1466850"/>
                </a:lnTo>
                <a:lnTo>
                  <a:pt x="4800600" y="1466850"/>
                </a:lnTo>
                <a:lnTo>
                  <a:pt x="4800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8550" y="5822950"/>
            <a:ext cx="4800600" cy="1466850"/>
          </a:xfrm>
          <a:custGeom>
            <a:avLst/>
            <a:gdLst/>
            <a:ahLst/>
            <a:cxnLst/>
            <a:rect l="l" t="t" r="r" b="b"/>
            <a:pathLst>
              <a:path w="4800600" h="1466850">
                <a:moveTo>
                  <a:pt x="2400300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4800600" y="0"/>
                </a:lnTo>
                <a:lnTo>
                  <a:pt x="4800600" y="1466850"/>
                </a:lnTo>
                <a:lnTo>
                  <a:pt x="2400300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0600" y="5715000"/>
            <a:ext cx="4800600" cy="1466850"/>
          </a:xfrm>
          <a:custGeom>
            <a:avLst/>
            <a:gdLst/>
            <a:ahLst/>
            <a:cxnLst/>
            <a:rect l="l" t="t" r="r" b="b"/>
            <a:pathLst>
              <a:path w="4800600" h="1466850">
                <a:moveTo>
                  <a:pt x="4800600" y="0"/>
                </a:moveTo>
                <a:lnTo>
                  <a:pt x="0" y="0"/>
                </a:lnTo>
                <a:lnTo>
                  <a:pt x="0" y="1466850"/>
                </a:lnTo>
                <a:lnTo>
                  <a:pt x="4800600" y="1466850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00600" y="5715000"/>
            <a:ext cx="48006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65100" marR="162560" algn="ctr">
              <a:lnSpc>
                <a:spcPts val="2110"/>
              </a:lnSpc>
              <a:spcBef>
                <a:spcPts val="490"/>
              </a:spcBef>
            </a:pPr>
            <a:r>
              <a:rPr sz="1800" spc="-5" dirty="0">
                <a:latin typeface="DejaVu Serif"/>
                <a:cs typeface="DejaVu Serif"/>
              </a:rPr>
              <a:t>By precomputing where </a:t>
            </a:r>
            <a:r>
              <a:rPr sz="1800" spc="-1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eventually  need to end </a:t>
            </a:r>
            <a:r>
              <a:rPr sz="1800" dirty="0">
                <a:latin typeface="DejaVu Serif"/>
                <a:cs typeface="DejaVu Serif"/>
              </a:rPr>
              <a:t>up, </a:t>
            </a:r>
            <a:r>
              <a:rPr sz="1800" spc="-10" dirty="0">
                <a:latin typeface="DejaVu Serif"/>
                <a:cs typeface="DejaVu Serif"/>
              </a:rPr>
              <a:t>we can </a:t>
            </a:r>
            <a:r>
              <a:rPr sz="1800" spc="-5" dirty="0">
                <a:latin typeface="DejaVu Serif"/>
                <a:cs typeface="DejaVu Serif"/>
              </a:rPr>
              <a:t>instantly read  </a:t>
            </a:r>
            <a:r>
              <a:rPr sz="1800" spc="-20" dirty="0">
                <a:latin typeface="DejaVu Serif"/>
                <a:cs typeface="DejaVu Serif"/>
              </a:rPr>
              <a:t>off </a:t>
            </a:r>
            <a:r>
              <a:rPr sz="1800" spc="-5" dirty="0">
                <a:latin typeface="DejaVu Serif"/>
                <a:cs typeface="DejaVu Serif"/>
              </a:rPr>
              <a:t>any extra patterns to emit at this  point. As you'll see, </a:t>
            </a:r>
            <a:r>
              <a:rPr sz="1800" spc="-1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can  precompute these links really</a:t>
            </a:r>
            <a:r>
              <a:rPr sz="1800" spc="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quickly!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91759" y="6224270"/>
            <a:ext cx="4800600" cy="1198880"/>
          </a:xfrm>
          <a:custGeom>
            <a:avLst/>
            <a:gdLst/>
            <a:ahLst/>
            <a:cxnLst/>
            <a:rect l="l" t="t" r="r" b="b"/>
            <a:pathLst>
              <a:path w="4800600" h="1198879">
                <a:moveTo>
                  <a:pt x="4800599" y="0"/>
                </a:moveTo>
                <a:lnTo>
                  <a:pt x="0" y="0"/>
                </a:lnTo>
                <a:lnTo>
                  <a:pt x="0" y="1198879"/>
                </a:lnTo>
                <a:lnTo>
                  <a:pt x="4800599" y="1198879"/>
                </a:lnTo>
                <a:lnTo>
                  <a:pt x="48005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91759" y="6224270"/>
            <a:ext cx="4800600" cy="1198880"/>
          </a:xfrm>
          <a:custGeom>
            <a:avLst/>
            <a:gdLst/>
            <a:ahLst/>
            <a:cxnLst/>
            <a:rect l="l" t="t" r="r" b="b"/>
            <a:pathLst>
              <a:path w="4800600" h="1198879">
                <a:moveTo>
                  <a:pt x="2400299" y="1198879"/>
                </a:moveTo>
                <a:lnTo>
                  <a:pt x="0" y="1198879"/>
                </a:lnTo>
                <a:lnTo>
                  <a:pt x="0" y="0"/>
                </a:lnTo>
                <a:lnTo>
                  <a:pt x="4800599" y="0"/>
                </a:lnTo>
                <a:lnTo>
                  <a:pt x="4800599" y="1198879"/>
                </a:lnTo>
                <a:lnTo>
                  <a:pt x="2400299" y="1198879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83809" y="6116320"/>
            <a:ext cx="4800600" cy="1198880"/>
          </a:xfrm>
          <a:custGeom>
            <a:avLst/>
            <a:gdLst/>
            <a:ahLst/>
            <a:cxnLst/>
            <a:rect l="l" t="t" r="r" b="b"/>
            <a:pathLst>
              <a:path w="4800600" h="1198879">
                <a:moveTo>
                  <a:pt x="4800599" y="0"/>
                </a:moveTo>
                <a:lnTo>
                  <a:pt x="0" y="0"/>
                </a:lnTo>
                <a:lnTo>
                  <a:pt x="0" y="1198879"/>
                </a:lnTo>
                <a:lnTo>
                  <a:pt x="4800599" y="1198879"/>
                </a:lnTo>
                <a:lnTo>
                  <a:pt x="48005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083809" y="6116320"/>
            <a:ext cx="4800600" cy="119888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46685" marR="142875" indent="-635" algn="ctr">
              <a:lnSpc>
                <a:spcPct val="97800"/>
              </a:lnSpc>
              <a:spcBef>
                <a:spcPts val="415"/>
              </a:spcBef>
            </a:pPr>
            <a:r>
              <a:rPr sz="1800" dirty="0">
                <a:latin typeface="DejaVu Serif"/>
                <a:cs typeface="DejaVu Serif"/>
              </a:rPr>
              <a:t>Even </a:t>
            </a:r>
            <a:r>
              <a:rPr sz="1800" spc="-5" dirty="0">
                <a:latin typeface="DejaVu Serif"/>
                <a:cs typeface="DejaVu Serif"/>
              </a:rPr>
              <a:t>nodes that themselves  correspond to are patterns might need  output links </a:t>
            </a:r>
            <a:r>
              <a:rPr sz="1800" dirty="0">
                <a:latin typeface="DejaVu Serif"/>
                <a:cs typeface="DejaVu Serif"/>
              </a:rPr>
              <a:t>if </a:t>
            </a:r>
            <a:r>
              <a:rPr sz="1800" spc="-5" dirty="0">
                <a:latin typeface="DejaVu Serif"/>
                <a:cs typeface="DejaVu Serif"/>
              </a:rPr>
              <a:t>other patterns also end  at the corresponding</a:t>
            </a:r>
            <a:r>
              <a:rPr sz="1800" spc="5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string.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1" u="heavy" spc="-270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	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1" u="heavy" spc="-135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	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1" u="heavy" spc="265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	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440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8298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5146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37150" y="5956300"/>
            <a:ext cx="4800600" cy="1466850"/>
          </a:xfrm>
          <a:custGeom>
            <a:avLst/>
            <a:gdLst/>
            <a:ahLst/>
            <a:cxnLst/>
            <a:rect l="l" t="t" r="r" b="b"/>
            <a:pathLst>
              <a:path w="4800600" h="1466850">
                <a:moveTo>
                  <a:pt x="4800600" y="0"/>
                </a:moveTo>
                <a:lnTo>
                  <a:pt x="0" y="0"/>
                </a:lnTo>
                <a:lnTo>
                  <a:pt x="0" y="1466850"/>
                </a:lnTo>
                <a:lnTo>
                  <a:pt x="4800600" y="1466850"/>
                </a:lnTo>
                <a:lnTo>
                  <a:pt x="4800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37150" y="5956300"/>
            <a:ext cx="4800600" cy="1466850"/>
          </a:xfrm>
          <a:custGeom>
            <a:avLst/>
            <a:gdLst/>
            <a:ahLst/>
            <a:cxnLst/>
            <a:rect l="l" t="t" r="r" b="b"/>
            <a:pathLst>
              <a:path w="4800600" h="1466850">
                <a:moveTo>
                  <a:pt x="2400300" y="1466850"/>
                </a:moveTo>
                <a:lnTo>
                  <a:pt x="0" y="1466850"/>
                </a:lnTo>
                <a:lnTo>
                  <a:pt x="0" y="0"/>
                </a:lnTo>
                <a:lnTo>
                  <a:pt x="4800600" y="0"/>
                </a:lnTo>
                <a:lnTo>
                  <a:pt x="4800600" y="1466850"/>
                </a:lnTo>
                <a:lnTo>
                  <a:pt x="2400300" y="14668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9200" y="5848350"/>
            <a:ext cx="4800600" cy="1466850"/>
          </a:xfrm>
          <a:custGeom>
            <a:avLst/>
            <a:gdLst/>
            <a:ahLst/>
            <a:cxnLst/>
            <a:rect l="l" t="t" r="r" b="b"/>
            <a:pathLst>
              <a:path w="4800600" h="1466850">
                <a:moveTo>
                  <a:pt x="4800600" y="0"/>
                </a:moveTo>
                <a:lnTo>
                  <a:pt x="0" y="0"/>
                </a:lnTo>
                <a:lnTo>
                  <a:pt x="0" y="1466850"/>
                </a:lnTo>
                <a:lnTo>
                  <a:pt x="4800600" y="1466850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029200" y="5848350"/>
            <a:ext cx="4800600" cy="14668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27635" marR="125095" indent="1905" algn="ctr">
              <a:lnSpc>
                <a:spcPct val="97800"/>
              </a:lnSpc>
              <a:spcBef>
                <a:spcPts val="415"/>
              </a:spcBef>
            </a:pPr>
            <a:r>
              <a:rPr sz="1800" spc="-5" dirty="0">
                <a:latin typeface="DejaVu Serif"/>
                <a:cs typeface="DejaVu Serif"/>
              </a:rPr>
              <a:t>Notice that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blue edges </a:t>
            </a:r>
            <a:r>
              <a:rPr sz="1800" dirty="0">
                <a:latin typeface="DejaVu Serif"/>
                <a:cs typeface="DejaVu Serif"/>
              </a:rPr>
              <a:t>here form a  </a:t>
            </a:r>
            <a:r>
              <a:rPr sz="1800" spc="-5" dirty="0">
                <a:latin typeface="DejaVu Serif"/>
                <a:cs typeface="DejaVu Serif"/>
              </a:rPr>
              <a:t>linked list. If </a:t>
            </a:r>
            <a:r>
              <a:rPr sz="1800" spc="-10" dirty="0">
                <a:latin typeface="DejaVu Serif"/>
                <a:cs typeface="DejaVu Serif"/>
              </a:rPr>
              <a:t>we </a:t>
            </a:r>
            <a:r>
              <a:rPr sz="1800" spc="-5" dirty="0">
                <a:latin typeface="DejaVu Serif"/>
                <a:cs typeface="DejaVu Serif"/>
              </a:rPr>
              <a:t>visit this node, </a:t>
            </a:r>
            <a:r>
              <a:rPr sz="1800" spc="-10" dirty="0">
                <a:latin typeface="DejaVu Serif"/>
                <a:cs typeface="DejaVu Serif"/>
              </a:rPr>
              <a:t>we  </a:t>
            </a:r>
            <a:r>
              <a:rPr sz="1800" dirty="0">
                <a:latin typeface="DejaVu Serif"/>
                <a:cs typeface="DejaVu Serif"/>
              </a:rPr>
              <a:t>need </a:t>
            </a:r>
            <a:r>
              <a:rPr sz="1800" spc="-5" dirty="0">
                <a:latin typeface="DejaVu Serif"/>
                <a:cs typeface="DejaVu Serif"/>
              </a:rPr>
              <a:t>to output everything in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chain,  not just the “tin” node we're  immediately pointing</a:t>
            </a:r>
            <a:r>
              <a:rPr sz="1800" spc="-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at.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749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749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49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4690" y="73164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1410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7210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5829" y="1708150"/>
            <a:ext cx="2799080" cy="3072130"/>
          </a:xfrm>
          <a:custGeom>
            <a:avLst/>
            <a:gdLst/>
            <a:ahLst/>
            <a:cxnLst/>
            <a:rect l="l" t="t" r="r" b="b"/>
            <a:pathLst>
              <a:path w="2799079" h="3072129">
                <a:moveTo>
                  <a:pt x="2799080" y="3072130"/>
                </a:moveTo>
                <a:lnTo>
                  <a:pt x="2799080" y="2406650"/>
                </a:lnTo>
                <a:lnTo>
                  <a:pt x="191770" y="0"/>
                </a:ln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00200"/>
            <a:ext cx="172720" cy="217170"/>
          </a:xfrm>
          <a:custGeom>
            <a:avLst/>
            <a:gdLst/>
            <a:ahLst/>
            <a:cxnLst/>
            <a:rect l="l" t="t" r="r" b="b"/>
            <a:pathLst>
              <a:path w="172720" h="217169">
                <a:moveTo>
                  <a:pt x="172720" y="0"/>
                </a:moveTo>
                <a:lnTo>
                  <a:pt x="0" y="107950"/>
                </a:lnTo>
                <a:lnTo>
                  <a:pt x="172720" y="217170"/>
                </a:lnTo>
                <a:lnTo>
                  <a:pt x="17272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70" dirty="0">
                <a:solidFill>
                  <a:srgbClr val="0083D0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5" dirty="0">
                <a:solidFill>
                  <a:srgbClr val="0083D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65" dirty="0">
                <a:solidFill>
                  <a:srgbClr val="0083D0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5829" y="1708150"/>
            <a:ext cx="2799080" cy="3072130"/>
          </a:xfrm>
          <a:custGeom>
            <a:avLst/>
            <a:gdLst/>
            <a:ahLst/>
            <a:cxnLst/>
            <a:rect l="l" t="t" r="r" b="b"/>
            <a:pathLst>
              <a:path w="2799079" h="3072129">
                <a:moveTo>
                  <a:pt x="2799080" y="3072130"/>
                </a:moveTo>
                <a:lnTo>
                  <a:pt x="2799080" y="2406650"/>
                </a:lnTo>
                <a:lnTo>
                  <a:pt x="191770" y="0"/>
                </a:ln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00200"/>
            <a:ext cx="172720" cy="217170"/>
          </a:xfrm>
          <a:custGeom>
            <a:avLst/>
            <a:gdLst/>
            <a:ahLst/>
            <a:cxnLst/>
            <a:rect l="l" t="t" r="r" b="b"/>
            <a:pathLst>
              <a:path w="172720" h="217169">
                <a:moveTo>
                  <a:pt x="172720" y="0"/>
                </a:moveTo>
                <a:lnTo>
                  <a:pt x="0" y="107950"/>
                </a:lnTo>
                <a:lnTo>
                  <a:pt x="172720" y="217170"/>
                </a:lnTo>
                <a:lnTo>
                  <a:pt x="17272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1760" y="61722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23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80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4120" y="18161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89" h="1135380">
                <a:moveTo>
                  <a:pt x="1240789" y="1135379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60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560" y="6172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1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4120" y="18161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89" h="1135380">
                <a:moveTo>
                  <a:pt x="1240789" y="1135379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60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4319" y="3644900"/>
            <a:ext cx="1240790" cy="1135380"/>
          </a:xfrm>
          <a:custGeom>
            <a:avLst/>
            <a:gdLst/>
            <a:ahLst/>
            <a:cxnLst/>
            <a:rect l="l" t="t" r="r" b="b"/>
            <a:pathLst>
              <a:path w="1240790" h="1135379">
                <a:moveTo>
                  <a:pt x="1240789" y="1135380"/>
                </a:moveTo>
                <a:lnTo>
                  <a:pt x="0" y="0"/>
                </a:lnTo>
              </a:path>
            </a:pathLst>
          </a:custGeom>
          <a:ln w="72960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200660" cy="196850"/>
          </a:xfrm>
          <a:custGeom>
            <a:avLst/>
            <a:gdLst/>
            <a:ahLst/>
            <a:cxnLst/>
            <a:rect l="l" t="t" r="r" b="b"/>
            <a:pathLst>
              <a:path w="200659" h="196850">
                <a:moveTo>
                  <a:pt x="0" y="0"/>
                </a:moveTo>
                <a:lnTo>
                  <a:pt x="54610" y="196850"/>
                </a:lnTo>
                <a:lnTo>
                  <a:pt x="20066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1760" y="6172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239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5204" y="6090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6609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5190" y="1708150"/>
            <a:ext cx="2839720" cy="3072130"/>
          </a:xfrm>
          <a:custGeom>
            <a:avLst/>
            <a:gdLst/>
            <a:ahLst/>
            <a:cxnLst/>
            <a:rect l="l" t="t" r="r" b="b"/>
            <a:pathLst>
              <a:path w="2839720" h="3072129">
                <a:moveTo>
                  <a:pt x="2839720" y="3072130"/>
                </a:moveTo>
                <a:lnTo>
                  <a:pt x="2839720" y="2406650"/>
                </a:lnTo>
                <a:lnTo>
                  <a:pt x="232410" y="0"/>
                </a:ln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7079" y="162687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40" y="0"/>
                </a:moveTo>
                <a:lnTo>
                  <a:pt x="0" y="81279"/>
                </a:lnTo>
                <a:lnTo>
                  <a:pt x="129540" y="162559"/>
                </a:lnTo>
                <a:lnTo>
                  <a:pt x="12954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4909" y="1788160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1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07279" y="17081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60" h="147319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5109" y="3616959"/>
            <a:ext cx="1270000" cy="1163320"/>
          </a:xfrm>
          <a:custGeom>
            <a:avLst/>
            <a:gdLst/>
            <a:ahLst/>
            <a:cxnLst/>
            <a:rect l="l" t="t" r="r" b="b"/>
            <a:pathLst>
              <a:path w="1270000" h="1163320">
                <a:moveTo>
                  <a:pt x="1270000" y="116332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83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7480" y="3536950"/>
            <a:ext cx="149860" cy="147320"/>
          </a:xfrm>
          <a:custGeom>
            <a:avLst/>
            <a:gdLst/>
            <a:ahLst/>
            <a:cxnLst/>
            <a:rect l="l" t="t" r="r" b="b"/>
            <a:pathLst>
              <a:path w="149859" h="147320">
                <a:moveTo>
                  <a:pt x="0" y="0"/>
                </a:moveTo>
                <a:lnTo>
                  <a:pt x="40640" y="147320"/>
                </a:lnTo>
                <a:lnTo>
                  <a:pt x="14986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83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6090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6090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232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232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804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199" y="0"/>
                </a:moveTo>
                <a:lnTo>
                  <a:pt x="0" y="0"/>
                </a:lnTo>
                <a:lnTo>
                  <a:pt x="0" y="457200"/>
                </a:lnTo>
                <a:lnTo>
                  <a:pt x="457199" y="457200"/>
                </a:lnTo>
                <a:lnTo>
                  <a:pt x="457199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804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8376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376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94889" y="640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294889" y="6400800"/>
            <a:ext cx="457200" cy="45720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90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749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7359" y="697865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8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7994" y="689736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6897369"/>
            <a:ext cx="0" cy="16256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0409" y="554990"/>
            <a:ext cx="8589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Final Matching</a:t>
            </a:r>
            <a:r>
              <a:rPr sz="4400" spc="-20" dirty="0"/>
              <a:t> </a:t>
            </a:r>
            <a:r>
              <a:rPr sz="4400" spc="-10" dirty="0"/>
              <a:t>Algorithm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9440" y="18681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52476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65" dirty="0">
                <a:latin typeface="Calibri"/>
                <a:cs typeface="Calibri"/>
              </a:rPr>
              <a:t>●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560830"/>
            <a:ext cx="7088505" cy="133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3200" spc="-5" dirty="0">
                <a:latin typeface="DejaVu Serif"/>
                <a:cs typeface="DejaVu Serif"/>
              </a:rPr>
              <a:t>Start at the root node in the trie.  </a:t>
            </a:r>
            <a:r>
              <a:rPr sz="3200" spc="-65" dirty="0">
                <a:latin typeface="DejaVu Serif"/>
                <a:cs typeface="DejaVu Serif"/>
              </a:rPr>
              <a:t>For </a:t>
            </a:r>
            <a:r>
              <a:rPr sz="3200" spc="-5" dirty="0">
                <a:latin typeface="DejaVu Serif"/>
                <a:cs typeface="DejaVu Serif"/>
              </a:rPr>
              <a:t>each character </a:t>
            </a:r>
            <a:r>
              <a:rPr sz="3200" b="1" spc="-180" dirty="0">
                <a:solidFill>
                  <a:srgbClr val="0000FF"/>
                </a:solidFill>
                <a:latin typeface="Arial"/>
                <a:cs typeface="Arial"/>
              </a:rPr>
              <a:t>c </a:t>
            </a:r>
            <a:r>
              <a:rPr sz="3200" spc="-5" dirty="0">
                <a:latin typeface="DejaVu Serif"/>
                <a:cs typeface="DejaVu Serif"/>
              </a:rPr>
              <a:t>in the</a:t>
            </a:r>
            <a:r>
              <a:rPr sz="3200" spc="-295" dirty="0">
                <a:latin typeface="DejaVu Serif"/>
                <a:cs typeface="DejaVu Serif"/>
              </a:rPr>
              <a:t> </a:t>
            </a:r>
            <a:r>
              <a:rPr sz="3200" spc="-5" dirty="0">
                <a:latin typeface="DejaVu Serif"/>
                <a:cs typeface="DejaVu Serif"/>
              </a:rPr>
              <a:t>string:</a:t>
            </a:r>
            <a:endParaRPr sz="32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1673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46609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52222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62014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Calibri"/>
                <a:cs typeface="Calibri"/>
              </a:rPr>
              <a:t>●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9689" y="2885228"/>
            <a:ext cx="8179434" cy="4065904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70"/>
              </a:spcBef>
            </a:pPr>
            <a:r>
              <a:rPr sz="2800" spc="-5" dirty="0">
                <a:latin typeface="DejaVu Serif"/>
                <a:cs typeface="DejaVu Serif"/>
              </a:rPr>
              <a:t>While there </a:t>
            </a:r>
            <a:r>
              <a:rPr sz="2800" dirty="0">
                <a:latin typeface="DejaVu Serif"/>
                <a:cs typeface="DejaVu Serif"/>
              </a:rPr>
              <a:t>is </a:t>
            </a:r>
            <a:r>
              <a:rPr sz="2800" spc="-5" dirty="0">
                <a:latin typeface="DejaVu Serif"/>
                <a:cs typeface="DejaVu Serif"/>
              </a:rPr>
              <a:t>no edge labeled</a:t>
            </a:r>
            <a:r>
              <a:rPr sz="2800" dirty="0">
                <a:latin typeface="DejaVu Serif"/>
                <a:cs typeface="DejaVu Serif"/>
              </a:rPr>
              <a:t> </a:t>
            </a:r>
            <a:r>
              <a:rPr sz="2800" b="1" spc="-8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800" spc="-80" dirty="0">
                <a:latin typeface="DejaVu Serif"/>
                <a:cs typeface="DejaVu Serif"/>
              </a:rPr>
              <a:t>:</a:t>
            </a:r>
            <a:endParaRPr sz="2800">
              <a:latin typeface="DejaVu Serif"/>
              <a:cs typeface="DejaVu Serif"/>
            </a:endParaRPr>
          </a:p>
          <a:p>
            <a:pPr marL="469900" indent="-287655">
              <a:lnSpc>
                <a:spcPct val="100000"/>
              </a:lnSpc>
              <a:spcBef>
                <a:spcPts val="1090"/>
              </a:spcBef>
              <a:buSzPct val="75000"/>
              <a:buFont typeface="Calibri"/>
              <a:buChar char="–"/>
              <a:tabLst>
                <a:tab pos="469265" algn="l"/>
                <a:tab pos="469900" algn="l"/>
              </a:tabLst>
            </a:pPr>
            <a:r>
              <a:rPr sz="2400" spc="-5" dirty="0">
                <a:latin typeface="DejaVu Serif"/>
                <a:cs typeface="DejaVu Serif"/>
              </a:rPr>
              <a:t>If you're at the root, break out of this</a:t>
            </a:r>
            <a:r>
              <a:rPr sz="2400" spc="20" dirty="0">
                <a:latin typeface="DejaVu Serif"/>
                <a:cs typeface="DejaVu Serif"/>
              </a:rPr>
              <a:t> </a:t>
            </a:r>
            <a:r>
              <a:rPr sz="2400" spc="-5" dirty="0">
                <a:latin typeface="DejaVu Serif"/>
                <a:cs typeface="DejaVu Serif"/>
              </a:rPr>
              <a:t>loop.</a:t>
            </a:r>
            <a:endParaRPr sz="2400">
              <a:latin typeface="DejaVu Serif"/>
              <a:cs typeface="DejaVu Serif"/>
            </a:endParaRPr>
          </a:p>
          <a:p>
            <a:pPr marL="469900" indent="-287655">
              <a:lnSpc>
                <a:spcPct val="100000"/>
              </a:lnSpc>
              <a:spcBef>
                <a:spcPts val="790"/>
              </a:spcBef>
              <a:buSzPct val="75000"/>
              <a:buFont typeface="Calibri"/>
              <a:buChar char="–"/>
              <a:tabLst>
                <a:tab pos="469265" algn="l"/>
                <a:tab pos="469900" algn="l"/>
              </a:tabLst>
            </a:pPr>
            <a:r>
              <a:rPr sz="2400" spc="-5" dirty="0">
                <a:latin typeface="DejaVu Serif"/>
                <a:cs typeface="DejaVu Serif"/>
              </a:rPr>
              <a:t>Otherwise, follow </a:t>
            </a:r>
            <a:r>
              <a:rPr sz="2400" dirty="0">
                <a:latin typeface="DejaVu Serif"/>
                <a:cs typeface="DejaVu Serif"/>
              </a:rPr>
              <a:t>a </a:t>
            </a:r>
            <a:r>
              <a:rPr sz="2400" spc="-15" dirty="0">
                <a:latin typeface="DejaVu Serif"/>
                <a:cs typeface="DejaVu Serif"/>
              </a:rPr>
              <a:t>suffix</a:t>
            </a:r>
            <a:r>
              <a:rPr sz="2400" dirty="0">
                <a:latin typeface="DejaVu Serif"/>
                <a:cs typeface="DejaVu Serif"/>
              </a:rPr>
              <a:t> </a:t>
            </a:r>
            <a:r>
              <a:rPr sz="2400" spc="-5" dirty="0">
                <a:latin typeface="DejaVu Serif"/>
                <a:cs typeface="DejaVu Serif"/>
              </a:rPr>
              <a:t>link.</a:t>
            </a:r>
            <a:endParaRPr sz="2400">
              <a:latin typeface="DejaVu Serif"/>
              <a:cs typeface="DejaVu Serif"/>
            </a:endParaRPr>
          </a:p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2800" spc="-5" dirty="0">
                <a:latin typeface="DejaVu Serif"/>
                <a:cs typeface="DejaVu Serif"/>
              </a:rPr>
              <a:t>If there </a:t>
            </a:r>
            <a:r>
              <a:rPr sz="2800" spc="5" dirty="0">
                <a:latin typeface="DejaVu Serif"/>
                <a:cs typeface="DejaVu Serif"/>
              </a:rPr>
              <a:t>is </a:t>
            </a:r>
            <a:r>
              <a:rPr sz="2800" spc="-5" dirty="0">
                <a:latin typeface="DejaVu Serif"/>
                <a:cs typeface="DejaVu Serif"/>
              </a:rPr>
              <a:t>an edge labeled </a:t>
            </a:r>
            <a:r>
              <a:rPr sz="2800" b="1" spc="-8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800" spc="-80" dirty="0">
                <a:latin typeface="DejaVu Serif"/>
                <a:cs typeface="DejaVu Serif"/>
              </a:rPr>
              <a:t>, </a:t>
            </a:r>
            <a:r>
              <a:rPr sz="2800" spc="-5" dirty="0">
                <a:latin typeface="DejaVu Serif"/>
                <a:cs typeface="DejaVu Serif"/>
              </a:rPr>
              <a:t>follow</a:t>
            </a:r>
            <a:r>
              <a:rPr sz="2800" spc="25" dirty="0">
                <a:latin typeface="DejaVu Serif"/>
                <a:cs typeface="DejaVu Serif"/>
              </a:rPr>
              <a:t> </a:t>
            </a:r>
            <a:r>
              <a:rPr sz="2800" dirty="0">
                <a:latin typeface="DejaVu Serif"/>
                <a:cs typeface="DejaVu Serif"/>
              </a:rPr>
              <a:t>it.</a:t>
            </a:r>
            <a:endParaRPr sz="2800">
              <a:latin typeface="DejaVu Serif"/>
              <a:cs typeface="DejaVu Serif"/>
            </a:endParaRPr>
          </a:p>
          <a:p>
            <a:pPr marL="38100" marR="30480">
              <a:lnSpc>
                <a:spcPts val="3290"/>
              </a:lnSpc>
              <a:spcBef>
                <a:spcPts val="1230"/>
              </a:spcBef>
            </a:pPr>
            <a:r>
              <a:rPr sz="2800" spc="-5" dirty="0">
                <a:latin typeface="DejaVu Serif"/>
                <a:cs typeface="DejaVu Serif"/>
              </a:rPr>
              <a:t>If the current </a:t>
            </a:r>
            <a:r>
              <a:rPr sz="2800" spc="-10" dirty="0">
                <a:latin typeface="DejaVu Serif"/>
                <a:cs typeface="DejaVu Serif"/>
              </a:rPr>
              <a:t>node corresponds </a:t>
            </a:r>
            <a:r>
              <a:rPr sz="2800" dirty="0">
                <a:latin typeface="DejaVu Serif"/>
                <a:cs typeface="DejaVu Serif"/>
              </a:rPr>
              <a:t>to a </a:t>
            </a:r>
            <a:r>
              <a:rPr sz="2800" spc="-5" dirty="0">
                <a:latin typeface="DejaVu Serif"/>
                <a:cs typeface="DejaVu Serif"/>
              </a:rPr>
              <a:t>pattern,  output that</a:t>
            </a:r>
            <a:r>
              <a:rPr sz="2800" spc="-10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pattern.</a:t>
            </a:r>
            <a:endParaRPr sz="2800">
              <a:latin typeface="DejaVu Serif"/>
              <a:cs typeface="DejaVu Serif"/>
            </a:endParaRPr>
          </a:p>
          <a:p>
            <a:pPr marL="38100" marR="147955">
              <a:lnSpc>
                <a:spcPts val="3290"/>
              </a:lnSpc>
              <a:spcBef>
                <a:spcPts val="1130"/>
              </a:spcBef>
            </a:pPr>
            <a:r>
              <a:rPr sz="2800" spc="-5" dirty="0">
                <a:latin typeface="DejaVu Serif"/>
                <a:cs typeface="DejaVu Serif"/>
              </a:rPr>
              <a:t>Output all </a:t>
            </a:r>
            <a:r>
              <a:rPr sz="2800" spc="-10" dirty="0">
                <a:latin typeface="DejaVu Serif"/>
                <a:cs typeface="DejaVu Serif"/>
              </a:rPr>
              <a:t>words </a:t>
            </a:r>
            <a:r>
              <a:rPr sz="2800" dirty="0">
                <a:latin typeface="DejaVu Serif"/>
                <a:cs typeface="DejaVu Serif"/>
              </a:rPr>
              <a:t>in </a:t>
            </a:r>
            <a:r>
              <a:rPr sz="2800" spc="-5" dirty="0">
                <a:latin typeface="DejaVu Serif"/>
                <a:cs typeface="DejaVu Serif"/>
              </a:rPr>
              <a:t>the chain of </a:t>
            </a:r>
            <a:r>
              <a:rPr sz="2800" spc="-10" dirty="0">
                <a:latin typeface="DejaVu Serif"/>
                <a:cs typeface="DejaVu Serif"/>
              </a:rPr>
              <a:t>output </a:t>
            </a:r>
            <a:r>
              <a:rPr sz="2800" spc="-5" dirty="0">
                <a:latin typeface="DejaVu Serif"/>
                <a:cs typeface="DejaVu Serif"/>
              </a:rPr>
              <a:t>links  originating at this</a:t>
            </a:r>
            <a:r>
              <a:rPr sz="2800" spc="-20" dirty="0">
                <a:latin typeface="DejaVu Serif"/>
                <a:cs typeface="DejaVu Serif"/>
              </a:rPr>
              <a:t> </a:t>
            </a:r>
            <a:r>
              <a:rPr sz="2800" spc="-5" dirty="0">
                <a:latin typeface="DejaVu Serif"/>
                <a:cs typeface="DejaVu Serif"/>
              </a:rPr>
              <a:t>node.</a:t>
            </a:r>
            <a:endParaRPr sz="2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920" y="3186429"/>
            <a:ext cx="4244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Runtime</a:t>
            </a:r>
            <a:r>
              <a:rPr spc="-60" dirty="0"/>
              <a:t> </a:t>
            </a:r>
            <a:r>
              <a:rPr spc="-5" dirty="0"/>
              <a:t>Impact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3999"/>
                </a:move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3999"/>
                </a:lnTo>
                <a:lnTo>
                  <a:pt x="321309" y="253999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3999"/>
                </a:ln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lnTo>
                  <a:pt x="321309" y="253999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3999"/>
                </a:move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3999"/>
                </a:lnTo>
                <a:lnTo>
                  <a:pt x="321309" y="253999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3999"/>
                </a:ln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lnTo>
                  <a:pt x="321309" y="253999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3999"/>
                </a:move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3999"/>
                </a:lnTo>
                <a:lnTo>
                  <a:pt x="321309" y="253999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3999"/>
                </a:ln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lnTo>
                  <a:pt x="321309" y="253999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3999"/>
                </a:move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3999"/>
                </a:lnTo>
                <a:lnTo>
                  <a:pt x="321309" y="253999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3999"/>
                </a:lnTo>
                <a:lnTo>
                  <a:pt x="0" y="253999"/>
                </a:lnTo>
                <a:lnTo>
                  <a:pt x="228600" y="457199"/>
                </a:lnTo>
                <a:lnTo>
                  <a:pt x="457200" y="253999"/>
                </a:lnTo>
                <a:lnTo>
                  <a:pt x="321309" y="253999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0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0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1440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58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971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0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0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1440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05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111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68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33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39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68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96160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967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468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38960" y="29718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9595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6804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05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111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68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33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39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68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96160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967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468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38960" y="29718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9595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6804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02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05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111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68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33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39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68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96160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967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468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38960" y="29718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9595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6804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1440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298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438870" y="638247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822950" y="6261100"/>
            <a:ext cx="3886200" cy="933450"/>
          </a:xfrm>
          <a:custGeom>
            <a:avLst/>
            <a:gdLst/>
            <a:ahLst/>
            <a:cxnLst/>
            <a:rect l="l" t="t" r="r" b="b"/>
            <a:pathLst>
              <a:path w="3886200" h="933450">
                <a:moveTo>
                  <a:pt x="3886200" y="0"/>
                </a:moveTo>
                <a:lnTo>
                  <a:pt x="0" y="0"/>
                </a:lnTo>
                <a:lnTo>
                  <a:pt x="0" y="933450"/>
                </a:lnTo>
                <a:lnTo>
                  <a:pt x="3886200" y="933450"/>
                </a:lnTo>
                <a:lnTo>
                  <a:pt x="38862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822950" y="6261100"/>
            <a:ext cx="3886200" cy="933450"/>
          </a:xfrm>
          <a:custGeom>
            <a:avLst/>
            <a:gdLst/>
            <a:ahLst/>
            <a:cxnLst/>
            <a:rect l="l" t="t" r="r" b="b"/>
            <a:pathLst>
              <a:path w="3886200" h="933450">
                <a:moveTo>
                  <a:pt x="1943100" y="933450"/>
                </a:moveTo>
                <a:lnTo>
                  <a:pt x="0" y="933450"/>
                </a:lnTo>
                <a:lnTo>
                  <a:pt x="0" y="0"/>
                </a:lnTo>
                <a:lnTo>
                  <a:pt x="3886200" y="0"/>
                </a:lnTo>
                <a:lnTo>
                  <a:pt x="3886200" y="933450"/>
                </a:lnTo>
                <a:lnTo>
                  <a:pt x="1943100" y="93345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15000" y="6153150"/>
            <a:ext cx="3886200" cy="933450"/>
          </a:xfrm>
          <a:custGeom>
            <a:avLst/>
            <a:gdLst/>
            <a:ahLst/>
            <a:cxnLst/>
            <a:rect l="l" t="t" r="r" b="b"/>
            <a:pathLst>
              <a:path w="3886200" h="933450">
                <a:moveTo>
                  <a:pt x="3886200" y="0"/>
                </a:moveTo>
                <a:lnTo>
                  <a:pt x="0" y="0"/>
                </a:lnTo>
                <a:lnTo>
                  <a:pt x="0" y="933450"/>
                </a:lnTo>
                <a:lnTo>
                  <a:pt x="3886200" y="933450"/>
                </a:lnTo>
                <a:lnTo>
                  <a:pt x="388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5715000" y="6153150"/>
            <a:ext cx="3886200" cy="93345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387350" marR="196215" indent="-182880">
              <a:lnSpc>
                <a:spcPct val="97900"/>
              </a:lnSpc>
              <a:spcBef>
                <a:spcPts val="434"/>
              </a:spcBef>
            </a:pPr>
            <a:r>
              <a:rPr sz="1800" spc="-5" dirty="0">
                <a:latin typeface="DejaVu Serif"/>
                <a:cs typeface="DejaVu Serif"/>
              </a:rPr>
              <a:t>This </a:t>
            </a:r>
            <a:r>
              <a:rPr sz="1800" dirty="0">
                <a:latin typeface="DejaVu Serif"/>
                <a:cs typeface="DejaVu Serif"/>
              </a:rPr>
              <a:t>red </a:t>
            </a:r>
            <a:r>
              <a:rPr sz="1800" spc="-5" dirty="0">
                <a:latin typeface="DejaVu Serif"/>
                <a:cs typeface="DejaVu Serif"/>
              </a:rPr>
              <a:t>link </a:t>
            </a:r>
            <a:r>
              <a:rPr sz="1800" dirty="0">
                <a:latin typeface="DejaVu Serif"/>
                <a:cs typeface="DejaVu Serif"/>
              </a:rPr>
              <a:t>is </a:t>
            </a:r>
            <a:r>
              <a:rPr sz="1800" spc="-5" dirty="0">
                <a:latin typeface="DejaVu Serif"/>
                <a:cs typeface="DejaVu Serif"/>
              </a:rPr>
              <a:t>called </a:t>
            </a:r>
            <a:r>
              <a:rPr sz="1800" dirty="0">
                <a:latin typeface="DejaVu Serif"/>
                <a:cs typeface="DejaVu Serif"/>
              </a:rPr>
              <a:t>a </a:t>
            </a:r>
            <a:r>
              <a:rPr sz="1800" b="1" i="1" spc="-15" dirty="0">
                <a:solidFill>
                  <a:srgbClr val="0000FF"/>
                </a:solidFill>
                <a:latin typeface="DejaVu Serif"/>
                <a:cs typeface="DejaVu Serif"/>
              </a:rPr>
              <a:t>suffix  </a:t>
            </a:r>
            <a:r>
              <a:rPr sz="1800" b="1" i="1" spc="-5" dirty="0">
                <a:solidFill>
                  <a:srgbClr val="0000FF"/>
                </a:solidFill>
                <a:latin typeface="DejaVu Serif"/>
                <a:cs typeface="DejaVu Serif"/>
              </a:rPr>
              <a:t>link</a:t>
            </a:r>
            <a:r>
              <a:rPr sz="1800" spc="-5" dirty="0">
                <a:latin typeface="DejaVu Serif"/>
                <a:cs typeface="DejaVu Serif"/>
              </a:rPr>
              <a:t>. </a:t>
            </a:r>
            <a:r>
              <a:rPr sz="1800" spc="-35" dirty="0">
                <a:latin typeface="DejaVu Serif"/>
                <a:cs typeface="DejaVu Serif"/>
              </a:rPr>
              <a:t>We'll </a:t>
            </a:r>
            <a:r>
              <a:rPr sz="1800" spc="-5" dirty="0">
                <a:latin typeface="DejaVu Serif"/>
                <a:cs typeface="DejaVu Serif"/>
              </a:rPr>
              <a:t>talk about them  more formally in </a:t>
            </a:r>
            <a:r>
              <a:rPr sz="1800" dirty="0">
                <a:latin typeface="DejaVu Serif"/>
                <a:cs typeface="DejaVu Serif"/>
              </a:rPr>
              <a:t>a</a:t>
            </a:r>
            <a:r>
              <a:rPr sz="1800" spc="-1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minute.</a:t>
            </a:r>
            <a:endParaRPr sz="18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05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111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68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33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39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68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96160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967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468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38960" y="29718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9595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6804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6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6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05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111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68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33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39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68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96160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967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468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38960" y="29718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9595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6804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object 95"/>
          <p:cNvGraphicFramePr>
            <a:graphicFrameLocks noGrp="1"/>
          </p:cNvGraphicFramePr>
          <p:nvPr/>
        </p:nvGraphicFramePr>
        <p:xfrm>
          <a:off x="7772400" y="5257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2545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47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43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800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30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30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9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2390" y="4819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1113767"/>
            <a:ext cx="7781564" cy="117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6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6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7760" y="6382470"/>
          <a:ext cx="3648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454900" y="132969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359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9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605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560" y="54864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194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0805" y="5405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7359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9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080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1760" y="571500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39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8004" y="5633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5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19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0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7359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99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180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89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95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52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17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239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752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45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19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52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359" y="36576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99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75204" y="3576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1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67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24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89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95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324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1760" y="41148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8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239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32404" y="4033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560" y="34290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519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2404" y="3347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3360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80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539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96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96160" y="50292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80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96795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89604" y="4947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8960" y="38862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80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9595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9604" y="3804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1760" y="32004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80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239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9604" y="3119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0560" y="57162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11195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6804" y="56349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53360" y="48006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53995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46804" y="47193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96160" y="4572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96795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46804" y="44907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38960" y="29718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9595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6804" y="2890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67759" y="5487670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68395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04004" y="54063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60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10560" y="5257800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40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11195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04004" y="51765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753360" y="43434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12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53995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04004" y="42621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96160" y="2743200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479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296795" y="2661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004" y="266192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2158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4210" y="554990"/>
            <a:ext cx="36671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90" dirty="0"/>
              <a:t> </a:t>
            </a:r>
            <a:r>
              <a:rPr sz="4400" spc="-5" dirty="0"/>
              <a:t>Runtime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67690" y="18376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7690" y="26416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690" y="378587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690" y="45935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76860" marR="91440">
              <a:lnSpc>
                <a:spcPts val="2670"/>
              </a:lnSpc>
              <a:spcBef>
                <a:spcPts val="229"/>
              </a:spcBef>
            </a:pPr>
            <a:r>
              <a:rPr sz="2250" spc="15" dirty="0"/>
              <a:t>In </a:t>
            </a:r>
            <a:r>
              <a:rPr sz="2250" spc="5" dirty="0"/>
              <a:t>the </a:t>
            </a:r>
            <a:r>
              <a:rPr sz="2250" spc="10" dirty="0"/>
              <a:t>worst case, </a:t>
            </a:r>
            <a:r>
              <a:rPr sz="2250" spc="15" dirty="0"/>
              <a:t>we </a:t>
            </a:r>
            <a:r>
              <a:rPr sz="2250" spc="10" dirty="0"/>
              <a:t>may </a:t>
            </a:r>
            <a:r>
              <a:rPr sz="2250" spc="5" dirty="0"/>
              <a:t>have to </a:t>
            </a:r>
            <a:r>
              <a:rPr sz="2250" spc="10" dirty="0"/>
              <a:t>spend a </a:t>
            </a:r>
            <a:r>
              <a:rPr sz="2250" i="1" spc="15" dirty="0">
                <a:latin typeface="DejaVu Serif"/>
                <a:cs typeface="DejaVu Serif"/>
              </a:rPr>
              <a:t>huge </a:t>
            </a:r>
            <a:r>
              <a:rPr sz="2250" spc="10" dirty="0"/>
              <a:t>amount </a:t>
            </a:r>
            <a:r>
              <a:rPr sz="2250" dirty="0"/>
              <a:t>of  </a:t>
            </a:r>
            <a:r>
              <a:rPr sz="2250" spc="10" dirty="0"/>
              <a:t>time listing </a:t>
            </a:r>
            <a:r>
              <a:rPr sz="2250" spc="-15" dirty="0"/>
              <a:t>off </a:t>
            </a:r>
            <a:r>
              <a:rPr sz="2250" spc="5" dirty="0"/>
              <a:t>all the </a:t>
            </a:r>
            <a:r>
              <a:rPr sz="2250" spc="10" dirty="0"/>
              <a:t>matches </a:t>
            </a:r>
            <a:r>
              <a:rPr sz="2250" spc="5" dirty="0"/>
              <a:t>in the</a:t>
            </a:r>
            <a:r>
              <a:rPr sz="2250" spc="-5" dirty="0"/>
              <a:t> </a:t>
            </a:r>
            <a:r>
              <a:rPr sz="2250" spc="10" dirty="0"/>
              <a:t>string.</a:t>
            </a:r>
            <a:endParaRPr sz="2250">
              <a:latin typeface="DejaVu Serif"/>
              <a:cs typeface="DejaVu Serif"/>
            </a:endParaRPr>
          </a:p>
          <a:p>
            <a:pPr marL="276860" marR="530225">
              <a:lnSpc>
                <a:spcPts val="2660"/>
              </a:lnSpc>
              <a:spcBef>
                <a:spcPts val="1010"/>
              </a:spcBef>
            </a:pPr>
            <a:r>
              <a:rPr sz="2250" spc="10" dirty="0"/>
              <a:t>This </a:t>
            </a:r>
            <a:r>
              <a:rPr sz="2250" spc="5" dirty="0"/>
              <a:t>isn't the fault of the </a:t>
            </a:r>
            <a:r>
              <a:rPr sz="2250" spc="10" dirty="0"/>
              <a:t>algorithm – </a:t>
            </a:r>
            <a:r>
              <a:rPr sz="2250" i="1" spc="10" dirty="0">
                <a:latin typeface="DejaVu Serif"/>
                <a:cs typeface="DejaVu Serif"/>
              </a:rPr>
              <a:t>any </a:t>
            </a:r>
            <a:r>
              <a:rPr sz="2250" spc="10" dirty="0"/>
              <a:t>algorithm </a:t>
            </a:r>
            <a:r>
              <a:rPr sz="2250" spc="5" dirty="0"/>
              <a:t>that  </a:t>
            </a:r>
            <a:r>
              <a:rPr sz="2250" spc="10" dirty="0"/>
              <a:t>matches strings </a:t>
            </a:r>
            <a:r>
              <a:rPr sz="2250" spc="5" dirty="0"/>
              <a:t>this </a:t>
            </a:r>
            <a:r>
              <a:rPr sz="2250" spc="15" dirty="0"/>
              <a:t>way </a:t>
            </a:r>
            <a:r>
              <a:rPr sz="2250" spc="10" dirty="0"/>
              <a:t>would </a:t>
            </a:r>
            <a:r>
              <a:rPr sz="2250" spc="5" dirty="0"/>
              <a:t>have to </a:t>
            </a:r>
            <a:r>
              <a:rPr sz="2250" spc="10" dirty="0"/>
              <a:t>spend </a:t>
            </a:r>
            <a:r>
              <a:rPr sz="2250" spc="5" dirty="0"/>
              <a:t>the </a:t>
            </a:r>
            <a:r>
              <a:rPr sz="2250" spc="10" dirty="0"/>
              <a:t>time  reporting</a:t>
            </a:r>
            <a:r>
              <a:rPr sz="2250" spc="15" dirty="0"/>
              <a:t> </a:t>
            </a:r>
            <a:r>
              <a:rPr sz="2250" spc="10" dirty="0"/>
              <a:t>matches.</a:t>
            </a:r>
            <a:endParaRPr sz="2250">
              <a:latin typeface="DejaVu Serif"/>
              <a:cs typeface="DejaVu Serif"/>
            </a:endParaRPr>
          </a:p>
          <a:p>
            <a:pPr marL="276860" marR="572135">
              <a:lnSpc>
                <a:spcPts val="2660"/>
              </a:lnSpc>
              <a:spcBef>
                <a:spcPts val="1040"/>
              </a:spcBef>
            </a:pPr>
            <a:r>
              <a:rPr sz="2250" spc="-70" dirty="0"/>
              <a:t>To </a:t>
            </a:r>
            <a:r>
              <a:rPr sz="2250" spc="5" dirty="0"/>
              <a:t>account for this, let </a:t>
            </a:r>
            <a:r>
              <a:rPr sz="2250" b="1" i="1" spc="10" dirty="0">
                <a:solidFill>
                  <a:srgbClr val="0000FF"/>
                </a:solidFill>
                <a:latin typeface="DejaVu Serif"/>
                <a:cs typeface="DejaVu Serif"/>
              </a:rPr>
              <a:t>z </a:t>
            </a:r>
            <a:r>
              <a:rPr sz="2250" spc="10" dirty="0"/>
              <a:t>denote </a:t>
            </a:r>
            <a:r>
              <a:rPr sz="2250" spc="5" dirty="0"/>
              <a:t>the </a:t>
            </a:r>
            <a:r>
              <a:rPr sz="2250" spc="10" dirty="0"/>
              <a:t>number </a:t>
            </a:r>
            <a:r>
              <a:rPr sz="2250" spc="5" dirty="0"/>
              <a:t>of </a:t>
            </a:r>
            <a:r>
              <a:rPr sz="2250" spc="10" dirty="0"/>
              <a:t>matches  reported </a:t>
            </a:r>
            <a:r>
              <a:rPr sz="2250" spc="15" dirty="0"/>
              <a:t>by </a:t>
            </a:r>
            <a:r>
              <a:rPr sz="2250" spc="10" dirty="0"/>
              <a:t>our</a:t>
            </a:r>
            <a:r>
              <a:rPr sz="2250" spc="-20" dirty="0"/>
              <a:t> </a:t>
            </a:r>
            <a:r>
              <a:rPr sz="2250" spc="10" dirty="0"/>
              <a:t>algorithm.</a:t>
            </a:r>
            <a:endParaRPr sz="2250">
              <a:latin typeface="DejaVu Serif"/>
              <a:cs typeface="DejaVu Serif"/>
            </a:endParaRPr>
          </a:p>
          <a:p>
            <a:pPr marL="276860" marR="5080">
              <a:lnSpc>
                <a:spcPct val="98700"/>
              </a:lnSpc>
              <a:spcBef>
                <a:spcPts val="955"/>
              </a:spcBef>
            </a:pPr>
            <a:r>
              <a:rPr sz="2250" spc="10" dirty="0"/>
              <a:t>The runtime </a:t>
            </a:r>
            <a:r>
              <a:rPr sz="2250" dirty="0"/>
              <a:t>of </a:t>
            </a:r>
            <a:r>
              <a:rPr sz="2250" spc="5" dirty="0"/>
              <a:t>the </a:t>
            </a:r>
            <a:r>
              <a:rPr sz="2250" spc="10" dirty="0"/>
              <a:t>match phase </a:t>
            </a:r>
            <a:r>
              <a:rPr sz="2250" spc="5" dirty="0"/>
              <a:t>is </a:t>
            </a:r>
            <a:r>
              <a:rPr sz="2250" spc="10" dirty="0"/>
              <a:t>then </a:t>
            </a:r>
            <a:r>
              <a:rPr sz="2250" b="1" spc="20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sz="225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m </a:t>
            </a:r>
            <a:r>
              <a:rPr sz="2250" b="1" spc="15" dirty="0">
                <a:solidFill>
                  <a:srgbClr val="0000FF"/>
                </a:solidFill>
                <a:latin typeface="DejaVu Serif"/>
                <a:cs typeface="DejaVu Serif"/>
              </a:rPr>
              <a:t>+ </a:t>
            </a:r>
            <a:r>
              <a:rPr sz="2250" b="1" i="1" spc="10" dirty="0">
                <a:solidFill>
                  <a:srgbClr val="0000FF"/>
                </a:solidFill>
                <a:latin typeface="DejaVu Serif"/>
                <a:cs typeface="DejaVu Serif"/>
              </a:rPr>
              <a:t>z</a:t>
            </a:r>
            <a:r>
              <a:rPr sz="2250" b="1" spc="10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250" spc="10" dirty="0"/>
              <a:t>, with </a:t>
            </a:r>
            <a:r>
              <a:rPr sz="2250" spc="5" dirty="0"/>
              <a:t>the  </a:t>
            </a:r>
            <a:r>
              <a:rPr sz="2250" i="1" spc="15" dirty="0">
                <a:latin typeface="DejaVu Serif"/>
                <a:cs typeface="DejaVu Serif"/>
              </a:rPr>
              <a:t>m </a:t>
            </a:r>
            <a:r>
              <a:rPr sz="2250" spc="10" dirty="0"/>
              <a:t>term coming from </a:t>
            </a:r>
            <a:r>
              <a:rPr sz="2250" spc="5" dirty="0"/>
              <a:t>the </a:t>
            </a:r>
            <a:r>
              <a:rPr sz="2250" spc="10" dirty="0"/>
              <a:t>string scanning and </a:t>
            </a:r>
            <a:r>
              <a:rPr sz="2250" spc="5" dirty="0"/>
              <a:t>the </a:t>
            </a:r>
            <a:r>
              <a:rPr sz="2250" i="1" spc="10" dirty="0">
                <a:latin typeface="DejaVu Serif"/>
                <a:cs typeface="DejaVu Serif"/>
              </a:rPr>
              <a:t>z </a:t>
            </a:r>
            <a:r>
              <a:rPr sz="2250" spc="5" dirty="0"/>
              <a:t>term  </a:t>
            </a:r>
            <a:r>
              <a:rPr sz="2250" spc="10" dirty="0"/>
              <a:t>coming </a:t>
            </a:r>
            <a:r>
              <a:rPr sz="2250" spc="5" dirty="0"/>
              <a:t>from the</a:t>
            </a:r>
            <a:r>
              <a:rPr sz="2250" spc="10" dirty="0"/>
              <a:t> matches.</a:t>
            </a:r>
            <a:endParaRPr sz="225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5030" y="5728970"/>
            <a:ext cx="113664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175" dirty="0">
                <a:latin typeface="Calibri"/>
                <a:cs typeface="Calibri"/>
              </a:rPr>
              <a:t>●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900" y="5640070"/>
            <a:ext cx="8213725" cy="927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100"/>
              </a:lnSpc>
              <a:spcBef>
                <a:spcPts val="135"/>
              </a:spcBef>
            </a:pPr>
            <a:r>
              <a:rPr sz="2000" spc="-70" dirty="0">
                <a:latin typeface="DejaVu Serif"/>
                <a:cs typeface="DejaVu Serif"/>
              </a:rPr>
              <a:t>You </a:t>
            </a:r>
            <a:r>
              <a:rPr sz="2000" spc="-10" dirty="0">
                <a:latin typeface="DejaVu Serif"/>
                <a:cs typeface="DejaVu Serif"/>
              </a:rPr>
              <a:t>sometimes hear algorithms </a:t>
            </a:r>
            <a:r>
              <a:rPr sz="2000" spc="-15" dirty="0">
                <a:latin typeface="DejaVu Serif"/>
                <a:cs typeface="DejaVu Serif"/>
              </a:rPr>
              <a:t>whose </a:t>
            </a:r>
            <a:r>
              <a:rPr sz="2000" spc="-10" dirty="0">
                <a:latin typeface="DejaVu Serif"/>
                <a:cs typeface="DejaVu Serif"/>
              </a:rPr>
              <a:t>runtime depends on how  much output is generated referred </a:t>
            </a:r>
            <a:r>
              <a:rPr sz="2000" spc="-5" dirty="0">
                <a:latin typeface="DejaVu Serif"/>
                <a:cs typeface="DejaVu Serif"/>
              </a:rPr>
              <a:t>to </a:t>
            </a:r>
            <a:r>
              <a:rPr sz="2000" spc="-10" dirty="0">
                <a:latin typeface="DejaVu Serif"/>
                <a:cs typeface="DejaVu Serif"/>
              </a:rPr>
              <a:t>as </a:t>
            </a:r>
            <a:r>
              <a:rPr sz="2000" b="1" i="1" spc="-10" dirty="0">
                <a:solidFill>
                  <a:srgbClr val="0000FF"/>
                </a:solidFill>
                <a:latin typeface="DejaVu Serif"/>
                <a:cs typeface="DejaVu Serif"/>
              </a:rPr>
              <a:t>output-sensitive  algorithms</a:t>
            </a:r>
            <a:r>
              <a:rPr sz="2000" spc="-10" dirty="0">
                <a:latin typeface="DejaVu Serif"/>
                <a:cs typeface="DejaVu Serif"/>
              </a:rPr>
              <a:t>.</a:t>
            </a:r>
            <a:endParaRPr sz="20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object 120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5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object 124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576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3434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860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85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292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150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430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008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866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6002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582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582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5" dirty="0">
                <a:solidFill>
                  <a:srgbClr val="0083D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1" u="heavy" spc="265" dirty="0">
                <a:solidFill>
                  <a:srgbClr val="0083D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	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724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582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40419" y="3888740"/>
            <a:ext cx="803910" cy="1012190"/>
          </a:xfrm>
          <a:custGeom>
            <a:avLst/>
            <a:gdLst/>
            <a:ahLst/>
            <a:cxnLst/>
            <a:rect l="l" t="t" r="r" b="b"/>
            <a:pathLst>
              <a:path w="803909" h="1012189">
                <a:moveTo>
                  <a:pt x="803909" y="101219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667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574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5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69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49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69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66090" y="6400800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0" y="654050"/>
            <a:ext cx="98298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9600" b="1" spc="-25" dirty="0"/>
              <a:t>More Examples</a:t>
            </a:r>
            <a:br>
              <a:rPr lang="en-US" sz="9600" b="1" spc="-25" dirty="0"/>
            </a:br>
            <a:r>
              <a:rPr lang="en-US" sz="9600" b="1" spc="-25" dirty="0"/>
              <a:t>…</a:t>
            </a:r>
            <a:endParaRPr sz="9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8B07D-3C5A-45A8-A827-CEEF70B13DFB}"/>
              </a:ext>
            </a:extLst>
          </p:cNvPr>
          <p:cNvSpPr txBox="1"/>
          <p:nvPr/>
        </p:nvSpPr>
        <p:spPr>
          <a:xfrm>
            <a:off x="127000" y="5454650"/>
            <a:ext cx="97155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b="1" i="1" dirty="0">
                <a:solidFill>
                  <a:srgbClr val="0000FF"/>
                </a:solidFill>
                <a:latin typeface="DejaVu Serif"/>
                <a:cs typeface="DejaVu Serif"/>
              </a:rPr>
              <a:t>S</a:t>
            </a:r>
            <a:r>
              <a:rPr kumimoji="0" lang="en-US" sz="11500" b="1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uffix</a:t>
            </a:r>
            <a:r>
              <a:rPr kumimoji="0" 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 </a:t>
            </a:r>
            <a:r>
              <a:rPr kumimoji="0" lang="en-US" sz="11500" b="1" i="1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DejaVu Serif"/>
                <a:ea typeface="+mn-ea"/>
                <a:cs typeface="DejaVu Serif"/>
              </a:rPr>
              <a:t>links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265114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object 120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5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600" y="68580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8470" h="458470">
                <a:moveTo>
                  <a:pt x="228600" y="0"/>
                </a:moveTo>
                <a:lnTo>
                  <a:pt x="0" y="234950"/>
                </a:lnTo>
                <a:lnTo>
                  <a:pt x="45847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" y="68580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847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600" y="68580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8470" h="458470">
                <a:moveTo>
                  <a:pt x="228600" y="0"/>
                </a:moveTo>
                <a:lnTo>
                  <a:pt x="0" y="234950"/>
                </a:lnTo>
                <a:lnTo>
                  <a:pt x="45847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" y="68580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847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5800" y="68580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69" h="458470">
                <a:moveTo>
                  <a:pt x="331469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8469" h="458470">
                <a:moveTo>
                  <a:pt x="228600" y="0"/>
                </a:moveTo>
                <a:lnTo>
                  <a:pt x="0" y="234950"/>
                </a:lnTo>
                <a:lnTo>
                  <a:pt x="458469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800" y="68580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69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8469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69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8469" h="457200">
                <a:moveTo>
                  <a:pt x="228600" y="0"/>
                </a:moveTo>
                <a:lnTo>
                  <a:pt x="0" y="234950"/>
                </a:lnTo>
                <a:lnTo>
                  <a:pt x="458469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69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8469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45847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close/>
              </a:path>
              <a:path w="458470" h="458470">
                <a:moveTo>
                  <a:pt x="322580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2580" y="254000"/>
                </a:lnTo>
                <a:lnTo>
                  <a:pt x="32258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8470" y="254000"/>
                </a:lnTo>
                <a:lnTo>
                  <a:pt x="322580" y="254000"/>
                </a:lnTo>
                <a:lnTo>
                  <a:pt x="322580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object 124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8600" y="6858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58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657600" y="3191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43400" y="38770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38870" y="638247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69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69" y="458470"/>
                </a:lnTo>
                <a:lnTo>
                  <a:pt x="331469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146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44109" y="6247129"/>
            <a:ext cx="5029200" cy="1198880"/>
          </a:xfrm>
          <a:custGeom>
            <a:avLst/>
            <a:gdLst/>
            <a:ahLst/>
            <a:cxnLst/>
            <a:rect l="l" t="t" r="r" b="b"/>
            <a:pathLst>
              <a:path w="5029200" h="1198879">
                <a:moveTo>
                  <a:pt x="5029199" y="0"/>
                </a:moveTo>
                <a:lnTo>
                  <a:pt x="0" y="0"/>
                </a:lnTo>
                <a:lnTo>
                  <a:pt x="0" y="1198880"/>
                </a:lnTo>
                <a:lnTo>
                  <a:pt x="5029199" y="1198880"/>
                </a:lnTo>
                <a:lnTo>
                  <a:pt x="50291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44109" y="6247129"/>
            <a:ext cx="5029200" cy="1198880"/>
          </a:xfrm>
          <a:custGeom>
            <a:avLst/>
            <a:gdLst/>
            <a:ahLst/>
            <a:cxnLst/>
            <a:rect l="l" t="t" r="r" b="b"/>
            <a:pathLst>
              <a:path w="5029200" h="1198879">
                <a:moveTo>
                  <a:pt x="2514599" y="1198880"/>
                </a:moveTo>
                <a:lnTo>
                  <a:pt x="0" y="1198880"/>
                </a:lnTo>
                <a:lnTo>
                  <a:pt x="0" y="0"/>
                </a:lnTo>
                <a:lnTo>
                  <a:pt x="5029199" y="0"/>
                </a:lnTo>
                <a:lnTo>
                  <a:pt x="5029199" y="1198880"/>
                </a:lnTo>
                <a:lnTo>
                  <a:pt x="2514599" y="1198880"/>
                </a:lnTo>
                <a:close/>
              </a:path>
            </a:pathLst>
          </a:custGeom>
          <a:ln w="3665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36159" y="6139179"/>
            <a:ext cx="5029200" cy="1198880"/>
          </a:xfrm>
          <a:custGeom>
            <a:avLst/>
            <a:gdLst/>
            <a:ahLst/>
            <a:cxnLst/>
            <a:rect l="l" t="t" r="r" b="b"/>
            <a:pathLst>
              <a:path w="5029200" h="1198879">
                <a:moveTo>
                  <a:pt x="5029199" y="0"/>
                </a:moveTo>
                <a:lnTo>
                  <a:pt x="0" y="0"/>
                </a:lnTo>
                <a:lnTo>
                  <a:pt x="0" y="1198880"/>
                </a:lnTo>
                <a:lnTo>
                  <a:pt x="5029199" y="1198880"/>
                </a:lnTo>
                <a:lnTo>
                  <a:pt x="50291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836159" y="6139179"/>
            <a:ext cx="5029200" cy="1198880"/>
          </a:xfrm>
          <a:prstGeom prst="rect">
            <a:avLst/>
          </a:prstGeom>
          <a:ln w="36659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11454" marR="208279" algn="ctr">
              <a:lnSpc>
                <a:spcPts val="2110"/>
              </a:lnSpc>
              <a:spcBef>
                <a:spcPts val="490"/>
              </a:spcBef>
            </a:pPr>
            <a:r>
              <a:rPr sz="1800" spc="-5" dirty="0">
                <a:latin typeface="DejaVu Serif"/>
                <a:cs typeface="DejaVu Serif"/>
              </a:rPr>
              <a:t>In general, </a:t>
            </a:r>
            <a:r>
              <a:rPr sz="1800" spc="-15" dirty="0">
                <a:latin typeface="DejaVu Serif"/>
                <a:cs typeface="DejaVu Serif"/>
              </a:rPr>
              <a:t>suffix </a:t>
            </a:r>
            <a:r>
              <a:rPr sz="1800" spc="-5" dirty="0">
                <a:latin typeface="DejaVu Serif"/>
                <a:cs typeface="DejaVu Serif"/>
              </a:rPr>
              <a:t>links might jump the  </a:t>
            </a:r>
            <a:r>
              <a:rPr sz="1800" dirty="0">
                <a:latin typeface="DejaVu Serif"/>
                <a:cs typeface="DejaVu Serif"/>
              </a:rPr>
              <a:t>red </a:t>
            </a:r>
            <a:r>
              <a:rPr sz="1800" spc="-5" dirty="0">
                <a:latin typeface="DejaVu Serif"/>
                <a:cs typeface="DejaVu Serif"/>
              </a:rPr>
              <a:t>cursor forward more than one step.  </a:t>
            </a:r>
            <a:r>
              <a:rPr sz="1800" dirty="0">
                <a:latin typeface="DejaVu Serif"/>
                <a:cs typeface="DejaVu Serif"/>
              </a:rPr>
              <a:t>The </a:t>
            </a:r>
            <a:r>
              <a:rPr sz="1800" spc="-5" dirty="0">
                <a:latin typeface="DejaVu Serif"/>
                <a:cs typeface="DejaVu Serif"/>
              </a:rPr>
              <a:t>number of </a:t>
            </a:r>
            <a:r>
              <a:rPr sz="1800" dirty="0">
                <a:latin typeface="DejaVu Serif"/>
                <a:cs typeface="DejaVu Serif"/>
              </a:rPr>
              <a:t>steps </a:t>
            </a:r>
            <a:r>
              <a:rPr sz="1800" spc="-5" dirty="0">
                <a:latin typeface="DejaVu Serif"/>
                <a:cs typeface="DejaVu Serif"/>
              </a:rPr>
              <a:t>taken </a:t>
            </a:r>
            <a:r>
              <a:rPr sz="1800" dirty="0">
                <a:latin typeface="DejaVu Serif"/>
                <a:cs typeface="DejaVu Serif"/>
              </a:rPr>
              <a:t>is </a:t>
            </a:r>
            <a:r>
              <a:rPr sz="1800" spc="-5" dirty="0">
                <a:latin typeface="DejaVu Serif"/>
                <a:cs typeface="DejaVu Serif"/>
              </a:rPr>
              <a:t>equal to  the change of depth </a:t>
            </a:r>
            <a:r>
              <a:rPr sz="1800" dirty="0">
                <a:latin typeface="DejaVu Serif"/>
                <a:cs typeface="DejaVu Serif"/>
              </a:rPr>
              <a:t>in </a:t>
            </a:r>
            <a:r>
              <a:rPr sz="1800" spc="-5" dirty="0">
                <a:latin typeface="DejaVu Serif"/>
                <a:cs typeface="DejaVu Serif"/>
              </a:rPr>
              <a:t>the</a:t>
            </a:r>
            <a:r>
              <a:rPr sz="1800" spc="20" dirty="0">
                <a:latin typeface="DejaVu Serif"/>
                <a:cs typeface="DejaVu Serif"/>
              </a:rPr>
              <a:t> </a:t>
            </a:r>
            <a:r>
              <a:rPr sz="1800" spc="-5" dirty="0">
                <a:latin typeface="DejaVu Serif"/>
                <a:cs typeface="DejaVu Serif"/>
              </a:rPr>
              <a:t>trie.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30" y="234950"/>
                </a:lnTo>
                <a:lnTo>
                  <a:pt x="125730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718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30" y="45847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30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21233"/>
              </p:ext>
            </p:extLst>
          </p:nvPr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290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46190"/>
              </p:ext>
            </p:extLst>
          </p:nvPr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57364"/>
              </p:ext>
            </p:extLst>
          </p:nvPr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09935"/>
              </p:ext>
            </p:extLst>
          </p:nvPr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74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430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292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150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80827"/>
              </p:ext>
            </p:extLst>
          </p:nvPr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5146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146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62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98243"/>
              </p:ext>
            </p:extLst>
          </p:nvPr>
        </p:nvGraphicFramePr>
        <p:xfrm>
          <a:off x="457200" y="6400800"/>
          <a:ext cx="4114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5146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146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331470" y="234950"/>
                </a:moveTo>
                <a:lnTo>
                  <a:pt x="125729" y="234950"/>
                </a:lnTo>
                <a:lnTo>
                  <a:pt x="125729" y="458470"/>
                </a:lnTo>
                <a:lnTo>
                  <a:pt x="331470" y="458470"/>
                </a:lnTo>
                <a:lnTo>
                  <a:pt x="331470" y="234950"/>
                </a:lnTo>
                <a:close/>
              </a:path>
              <a:path w="457200" h="45847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3400" y="68580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25729" y="45847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8470"/>
                </a:lnTo>
                <a:lnTo>
                  <a:pt x="125729" y="458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70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70" y="457200"/>
                </a:lnTo>
                <a:lnTo>
                  <a:pt x="331470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70" y="234950"/>
                </a:lnTo>
                <a:lnTo>
                  <a:pt x="331470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29" y="234950"/>
                </a:lnTo>
                <a:lnTo>
                  <a:pt x="125729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8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29" y="457200"/>
                </a:moveTo>
                <a:lnTo>
                  <a:pt x="125729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29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002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008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0866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457200" y="254000"/>
                </a:move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close/>
              </a:path>
              <a:path w="457200" h="45847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3000" y="5943600"/>
            <a:ext cx="457200" cy="458470"/>
          </a:xfrm>
          <a:custGeom>
            <a:avLst/>
            <a:gdLst/>
            <a:ahLst/>
            <a:cxnLst/>
            <a:rect l="l" t="t" r="r" b="b"/>
            <a:pathLst>
              <a:path w="457200" h="45847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8469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6002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6002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74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90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06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12200" y="31737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6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0" y="15735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71800" y="219435"/>
            <a:ext cx="6867164" cy="527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690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o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06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12200" y="47739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r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16002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10" y="0"/>
                </a:moveTo>
                <a:lnTo>
                  <a:pt x="135889" y="0"/>
                </a:lnTo>
                <a:lnTo>
                  <a:pt x="135889" y="254000"/>
                </a:lnTo>
                <a:lnTo>
                  <a:pt x="321310" y="254000"/>
                </a:lnTo>
                <a:lnTo>
                  <a:pt x="32131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89" y="0"/>
                </a:moveTo>
                <a:lnTo>
                  <a:pt x="135889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10" y="254000"/>
                </a:lnTo>
                <a:lnTo>
                  <a:pt x="321310" y="0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27700" y="3785870"/>
            <a:ext cx="3516629" cy="1080770"/>
          </a:xfrm>
          <a:custGeom>
            <a:avLst/>
            <a:gdLst/>
            <a:ahLst/>
            <a:cxnLst/>
            <a:rect l="l" t="t" r="r" b="b"/>
            <a:pathLst>
              <a:path w="3516629" h="1080770">
                <a:moveTo>
                  <a:pt x="3516629" y="0"/>
                </a:moveTo>
                <a:lnTo>
                  <a:pt x="0" y="1080769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4670" y="4785359"/>
            <a:ext cx="147320" cy="154940"/>
          </a:xfrm>
          <a:custGeom>
            <a:avLst/>
            <a:gdLst/>
            <a:ahLst/>
            <a:cxnLst/>
            <a:rect l="l" t="t" r="r" b="b"/>
            <a:pathLst>
              <a:path w="147320" h="154939">
                <a:moveTo>
                  <a:pt x="100329" y="0"/>
                </a:moveTo>
                <a:lnTo>
                  <a:pt x="0" y="115569"/>
                </a:lnTo>
                <a:lnTo>
                  <a:pt x="147319" y="154939"/>
                </a:lnTo>
                <a:lnTo>
                  <a:pt x="10032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61179" y="378587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76835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43070" y="370459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39" h="162560">
                <a:moveTo>
                  <a:pt x="129539" y="0"/>
                </a:moveTo>
                <a:lnTo>
                  <a:pt x="0" y="81280"/>
                </a:lnTo>
                <a:lnTo>
                  <a:pt x="129539" y="162560"/>
                </a:lnTo>
                <a:lnTo>
                  <a:pt x="12953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0090" y="3888740"/>
            <a:ext cx="811530" cy="1021080"/>
          </a:xfrm>
          <a:custGeom>
            <a:avLst/>
            <a:gdLst/>
            <a:ahLst/>
            <a:cxnLst/>
            <a:rect l="l" t="t" r="r" b="b"/>
            <a:pathLst>
              <a:path w="811529" h="1021079">
                <a:moveTo>
                  <a:pt x="811529" y="1021080"/>
                </a:moveTo>
                <a:lnTo>
                  <a:pt x="0" y="0"/>
                </a:lnTo>
              </a:path>
            </a:pathLst>
          </a:custGeom>
          <a:ln w="36659">
            <a:solidFill>
              <a:srgbClr val="C400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794759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0" y="0"/>
                </a:moveTo>
                <a:lnTo>
                  <a:pt x="17780" y="152400"/>
                </a:lnTo>
                <a:lnTo>
                  <a:pt x="14478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457200" y="6400800"/>
          <a:ext cx="2286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2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2109470" y="0"/>
                </a:moveTo>
                <a:lnTo>
                  <a:pt x="176529" y="0"/>
                </a:ln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2286000" cy="2514600"/>
          </a:xfrm>
          <a:custGeom>
            <a:avLst/>
            <a:gdLst/>
            <a:ahLst/>
            <a:cxnLst/>
            <a:rect l="l" t="t" r="r" b="b"/>
            <a:pathLst>
              <a:path w="2286000" h="2514600">
                <a:moveTo>
                  <a:pt x="176529" y="0"/>
                </a:moveTo>
                <a:lnTo>
                  <a:pt x="132585" y="6902"/>
                </a:lnTo>
                <a:lnTo>
                  <a:pt x="91251" y="26011"/>
                </a:lnTo>
                <a:lnTo>
                  <a:pt x="54927" y="54927"/>
                </a:lnTo>
                <a:lnTo>
                  <a:pt x="26011" y="91251"/>
                </a:lnTo>
                <a:lnTo>
                  <a:pt x="6902" y="132585"/>
                </a:lnTo>
                <a:lnTo>
                  <a:pt x="0" y="176529"/>
                </a:lnTo>
                <a:lnTo>
                  <a:pt x="0" y="2338070"/>
                </a:lnTo>
                <a:lnTo>
                  <a:pt x="6902" y="2381573"/>
                </a:lnTo>
                <a:lnTo>
                  <a:pt x="26011" y="2422783"/>
                </a:lnTo>
                <a:lnTo>
                  <a:pt x="54927" y="2459196"/>
                </a:lnTo>
                <a:lnTo>
                  <a:pt x="91251" y="2488306"/>
                </a:lnTo>
                <a:lnTo>
                  <a:pt x="132585" y="2507609"/>
                </a:lnTo>
                <a:lnTo>
                  <a:pt x="176529" y="2514600"/>
                </a:lnTo>
                <a:lnTo>
                  <a:pt x="2109470" y="2514600"/>
                </a:lnTo>
                <a:lnTo>
                  <a:pt x="2153414" y="2507609"/>
                </a:lnTo>
                <a:lnTo>
                  <a:pt x="2194748" y="2488306"/>
                </a:lnTo>
                <a:lnTo>
                  <a:pt x="2231072" y="2459196"/>
                </a:lnTo>
                <a:lnTo>
                  <a:pt x="2259988" y="2422783"/>
                </a:lnTo>
                <a:lnTo>
                  <a:pt x="2279097" y="2381573"/>
                </a:lnTo>
                <a:lnTo>
                  <a:pt x="2286000" y="2338070"/>
                </a:lnTo>
                <a:lnTo>
                  <a:pt x="2286000" y="176529"/>
                </a:lnTo>
                <a:lnTo>
                  <a:pt x="2279097" y="132585"/>
                </a:lnTo>
                <a:lnTo>
                  <a:pt x="2259988" y="91251"/>
                </a:lnTo>
                <a:lnTo>
                  <a:pt x="2231072" y="54927"/>
                </a:lnTo>
                <a:lnTo>
                  <a:pt x="2194748" y="26011"/>
                </a:lnTo>
                <a:lnTo>
                  <a:pt x="2153414" y="6902"/>
                </a:lnTo>
                <a:lnTo>
                  <a:pt x="2109470" y="0"/>
                </a:lnTo>
                <a:lnTo>
                  <a:pt x="17652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1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76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7929" y="194310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1357629"/>
                </a:moveTo>
                <a:lnTo>
                  <a:pt x="0" y="0"/>
                </a:lnTo>
                <a:lnTo>
                  <a:pt x="11722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2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05300" y="149097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a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008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6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58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000" y="3200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44000" y="3200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298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212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307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928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023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44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39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36050" y="34759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45500" y="31737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s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008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08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2400" y="1600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160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200" y="2286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644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739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92850" y="187578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02300" y="15735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292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9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150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7929" y="3785870"/>
            <a:ext cx="1172210" cy="1357630"/>
          </a:xfrm>
          <a:custGeom>
            <a:avLst/>
            <a:gdLst/>
            <a:ahLst/>
            <a:cxnLst/>
            <a:rect l="l" t="t" r="r" b="b"/>
            <a:pathLst>
              <a:path w="1172210" h="1357629">
                <a:moveTo>
                  <a:pt x="0" y="0"/>
                </a:moveTo>
                <a:lnTo>
                  <a:pt x="0" y="1357629"/>
                </a:lnTo>
                <a:lnTo>
                  <a:pt x="1172210" y="135762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212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05300" y="470535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008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08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866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928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023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o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724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582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5486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644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739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a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7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4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36050" y="5076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20"/>
                </a:lnTo>
                <a:lnTo>
                  <a:pt x="10795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445500" y="4773929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765" algn="l"/>
                <a:tab pos="5988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r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59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79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400800" y="228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79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59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08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86600" y="91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2100" y="571500"/>
            <a:ext cx="929640" cy="1028700"/>
          </a:xfrm>
          <a:custGeom>
            <a:avLst/>
            <a:gdLst/>
            <a:ahLst/>
            <a:cxnLst/>
            <a:rect l="l" t="t" r="r" b="b"/>
            <a:pathLst>
              <a:path w="929639" h="1028700">
                <a:moveTo>
                  <a:pt x="0" y="1028700"/>
                </a:moveTo>
                <a:lnTo>
                  <a:pt x="0" y="0"/>
                </a:lnTo>
                <a:lnTo>
                  <a:pt x="92963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2850" y="50419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97550" y="10668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7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44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457200" y="6858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o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a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r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object 95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40980" y="16687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40980" y="1668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89619" y="2217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9379" y="297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69379" y="297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018019" y="8458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12580" y="32689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212580" y="32689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61219" y="3817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20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40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40" y="274320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12580" y="486917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212580" y="48691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761219" y="54178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71800" y="354330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54400" y="3475990"/>
            <a:ext cx="203200" cy="134620"/>
          </a:xfrm>
          <a:custGeom>
            <a:avLst/>
            <a:gdLst/>
            <a:ahLst/>
            <a:cxnLst/>
            <a:rect l="l" t="t" r="r" b="b"/>
            <a:pathLst>
              <a:path w="203200" h="134620">
                <a:moveTo>
                  <a:pt x="0" y="0"/>
                </a:moveTo>
                <a:lnTo>
                  <a:pt x="0" y="134620"/>
                </a:lnTo>
                <a:lnTo>
                  <a:pt x="203200" y="673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54000"/>
                </a:move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close/>
              </a:path>
              <a:path w="457200" h="457200">
                <a:moveTo>
                  <a:pt x="321309" y="0"/>
                </a:moveTo>
                <a:lnTo>
                  <a:pt x="135890" y="0"/>
                </a:lnTo>
                <a:lnTo>
                  <a:pt x="135890" y="254000"/>
                </a:lnTo>
                <a:lnTo>
                  <a:pt x="321309" y="254000"/>
                </a:lnTo>
                <a:lnTo>
                  <a:pt x="321309" y="0"/>
                </a:lnTo>
                <a:close/>
              </a:path>
            </a:pathLst>
          </a:custGeom>
          <a:solidFill>
            <a:srgbClr val="C400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8600" y="594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890" y="0"/>
                </a:moveTo>
                <a:lnTo>
                  <a:pt x="135890" y="254000"/>
                </a:lnTo>
                <a:lnTo>
                  <a:pt x="0" y="254000"/>
                </a:lnTo>
                <a:lnTo>
                  <a:pt x="228600" y="457200"/>
                </a:lnTo>
                <a:lnTo>
                  <a:pt x="457200" y="254000"/>
                </a:lnTo>
                <a:lnTo>
                  <a:pt x="321309" y="254000"/>
                </a:lnTo>
                <a:lnTo>
                  <a:pt x="321309" y="0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5943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31469" y="234950"/>
                </a:moveTo>
                <a:lnTo>
                  <a:pt x="125730" y="234950"/>
                </a:lnTo>
                <a:lnTo>
                  <a:pt x="125730" y="457200"/>
                </a:lnTo>
                <a:lnTo>
                  <a:pt x="331469" y="457200"/>
                </a:lnTo>
                <a:lnTo>
                  <a:pt x="331469" y="234950"/>
                </a:lnTo>
                <a:close/>
              </a:path>
              <a:path w="457200" h="457200">
                <a:moveTo>
                  <a:pt x="228600" y="0"/>
                </a:moveTo>
                <a:lnTo>
                  <a:pt x="0" y="234950"/>
                </a:lnTo>
                <a:lnTo>
                  <a:pt x="457200" y="23495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00200" y="685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5730" y="457200"/>
                </a:moveTo>
                <a:lnTo>
                  <a:pt x="125730" y="234950"/>
                </a:lnTo>
                <a:lnTo>
                  <a:pt x="0" y="234950"/>
                </a:lnTo>
                <a:lnTo>
                  <a:pt x="228600" y="0"/>
                </a:lnTo>
                <a:lnTo>
                  <a:pt x="457200" y="234950"/>
                </a:lnTo>
                <a:lnTo>
                  <a:pt x="331469" y="234950"/>
                </a:lnTo>
                <a:lnTo>
                  <a:pt x="331469" y="457200"/>
                </a:lnTo>
                <a:lnTo>
                  <a:pt x="12573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57400" y="7315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40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20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72400" y="48006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72400" y="47914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458200" y="5477235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329"/>
                </a:moveTo>
                <a:lnTo>
                  <a:pt x="0" y="0"/>
                </a:lnTo>
                <a:lnTo>
                  <a:pt x="0" y="18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070" y="554990"/>
            <a:ext cx="3369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Suffix</a:t>
            </a:r>
            <a:r>
              <a:rPr sz="4400" spc="-80" dirty="0"/>
              <a:t> </a:t>
            </a:r>
            <a:r>
              <a:rPr sz="4400" spc="-5" dirty="0"/>
              <a:t>Links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80390" y="1852929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90" y="3961129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0390" y="5676900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Calibri"/>
                <a:cs typeface="Calibri"/>
              </a:rPr>
              <a:t>●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819" y="1738630"/>
            <a:ext cx="8584565" cy="50311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55"/>
              </a:spcBef>
            </a:pPr>
            <a:r>
              <a:rPr sz="2600" spc="10" dirty="0">
                <a:latin typeface="DejaVu Serif"/>
                <a:cs typeface="DejaVu Serif"/>
              </a:rPr>
              <a:t>A </a:t>
            </a:r>
            <a:r>
              <a:rPr sz="2600" b="1" i="1" dirty="0">
                <a:solidFill>
                  <a:srgbClr val="0000FF"/>
                </a:solidFill>
                <a:latin typeface="DejaVu Serif"/>
                <a:cs typeface="DejaVu Serif"/>
              </a:rPr>
              <a:t>suffix </a:t>
            </a:r>
            <a:r>
              <a:rPr sz="2600" b="1" i="1" spc="15" dirty="0">
                <a:solidFill>
                  <a:srgbClr val="0000FF"/>
                </a:solidFill>
                <a:latin typeface="DejaVu Serif"/>
                <a:cs typeface="DejaVu Serif"/>
              </a:rPr>
              <a:t>link </a:t>
            </a:r>
            <a:r>
              <a:rPr sz="2600" spc="15" dirty="0">
                <a:latin typeface="DejaVu Serif"/>
                <a:cs typeface="DejaVu Serif"/>
              </a:rPr>
              <a:t>(sometimes </a:t>
            </a:r>
            <a:r>
              <a:rPr sz="2600" spc="10" dirty="0">
                <a:latin typeface="DejaVu Serif"/>
                <a:cs typeface="DejaVu Serif"/>
              </a:rPr>
              <a:t>called a </a:t>
            </a:r>
            <a:r>
              <a:rPr sz="2600" b="1" i="1" spc="15" dirty="0">
                <a:solidFill>
                  <a:srgbClr val="0000FF"/>
                </a:solidFill>
                <a:latin typeface="DejaVu Serif"/>
                <a:cs typeface="DejaVu Serif"/>
              </a:rPr>
              <a:t>failure </a:t>
            </a:r>
            <a:r>
              <a:rPr sz="2600" b="1" i="1" spc="20" dirty="0">
                <a:solidFill>
                  <a:srgbClr val="0000FF"/>
                </a:solidFill>
                <a:latin typeface="DejaVu Serif"/>
                <a:cs typeface="DejaVu Serif"/>
              </a:rPr>
              <a:t>link</a:t>
            </a:r>
            <a:r>
              <a:rPr sz="2600" spc="20" dirty="0">
                <a:latin typeface="DejaVu Serif"/>
                <a:cs typeface="DejaVu Serif"/>
              </a:rPr>
              <a:t>) </a:t>
            </a:r>
            <a:r>
              <a:rPr sz="2600" spc="10" dirty="0">
                <a:latin typeface="DejaVu Serif"/>
                <a:cs typeface="DejaVu Serif"/>
              </a:rPr>
              <a:t>is  a red </a:t>
            </a:r>
            <a:r>
              <a:rPr sz="2600" spc="20" dirty="0">
                <a:latin typeface="DejaVu Serif"/>
                <a:cs typeface="DejaVu Serif"/>
              </a:rPr>
              <a:t>edge </a:t>
            </a:r>
            <a:r>
              <a:rPr sz="2600" spc="5" dirty="0">
                <a:latin typeface="DejaVu Serif"/>
                <a:cs typeface="DejaVu Serif"/>
              </a:rPr>
              <a:t>from </a:t>
            </a:r>
            <a:r>
              <a:rPr sz="2600" spc="10" dirty="0">
                <a:latin typeface="DejaVu Serif"/>
                <a:cs typeface="DejaVu Serif"/>
              </a:rPr>
              <a:t>a trie </a:t>
            </a:r>
            <a:r>
              <a:rPr sz="2600" spc="15" dirty="0">
                <a:latin typeface="DejaVu Serif"/>
                <a:cs typeface="DejaVu Serif"/>
              </a:rPr>
              <a:t>node corresponding </a:t>
            </a:r>
            <a:r>
              <a:rPr sz="2600" spc="10" dirty="0">
                <a:latin typeface="DejaVu Serif"/>
                <a:cs typeface="DejaVu Serif"/>
              </a:rPr>
              <a:t>to  string α to </a:t>
            </a:r>
            <a:r>
              <a:rPr sz="2600" spc="15" dirty="0">
                <a:latin typeface="DejaVu Serif"/>
                <a:cs typeface="DejaVu Serif"/>
              </a:rPr>
              <a:t>the </a:t>
            </a:r>
            <a:r>
              <a:rPr sz="2600" spc="10" dirty="0">
                <a:latin typeface="DejaVu Serif"/>
                <a:cs typeface="DejaVu Serif"/>
              </a:rPr>
              <a:t>trie </a:t>
            </a:r>
            <a:r>
              <a:rPr sz="2600" spc="15" dirty="0">
                <a:latin typeface="DejaVu Serif"/>
                <a:cs typeface="DejaVu Serif"/>
              </a:rPr>
              <a:t>node corresponding </a:t>
            </a:r>
            <a:r>
              <a:rPr sz="2600" spc="10" dirty="0">
                <a:latin typeface="DejaVu Serif"/>
                <a:cs typeface="DejaVu Serif"/>
              </a:rPr>
              <a:t>to a string  </a:t>
            </a:r>
            <a:r>
              <a:rPr sz="2600" spc="15" dirty="0">
                <a:latin typeface="DejaVu Serif"/>
                <a:cs typeface="DejaVu Serif"/>
              </a:rPr>
              <a:t>ω such </a:t>
            </a:r>
            <a:r>
              <a:rPr sz="2600" spc="10" dirty="0">
                <a:latin typeface="DejaVu Serif"/>
                <a:cs typeface="DejaVu Serif"/>
              </a:rPr>
              <a:t>that </a:t>
            </a:r>
            <a:r>
              <a:rPr sz="2600" spc="15" dirty="0">
                <a:latin typeface="DejaVu Serif"/>
                <a:cs typeface="DejaVu Serif"/>
              </a:rPr>
              <a:t>ω </a:t>
            </a:r>
            <a:r>
              <a:rPr sz="2600" spc="5" dirty="0">
                <a:latin typeface="DejaVu Serif"/>
                <a:cs typeface="DejaVu Serif"/>
              </a:rPr>
              <a:t>is </a:t>
            </a:r>
            <a:r>
              <a:rPr sz="2600" spc="15" dirty="0">
                <a:latin typeface="DejaVu Serif"/>
                <a:cs typeface="DejaVu Serif"/>
              </a:rPr>
              <a:t>the </a:t>
            </a:r>
            <a:r>
              <a:rPr sz="2600" spc="10" dirty="0">
                <a:latin typeface="DejaVu Serif"/>
                <a:cs typeface="DejaVu Serif"/>
              </a:rPr>
              <a:t>longest </a:t>
            </a:r>
            <a:r>
              <a:rPr sz="2600" spc="15" dirty="0">
                <a:latin typeface="DejaVu Serif"/>
                <a:cs typeface="DejaVu Serif"/>
              </a:rPr>
              <a:t>proper </a:t>
            </a:r>
            <a:r>
              <a:rPr sz="2600" dirty="0">
                <a:latin typeface="DejaVu Serif"/>
                <a:cs typeface="DejaVu Serif"/>
              </a:rPr>
              <a:t>suffix </a:t>
            </a:r>
            <a:r>
              <a:rPr sz="2600" spc="5" dirty="0">
                <a:latin typeface="DejaVu Serif"/>
                <a:cs typeface="DejaVu Serif"/>
              </a:rPr>
              <a:t>of </a:t>
            </a:r>
            <a:r>
              <a:rPr sz="2600" spc="10" dirty="0">
                <a:latin typeface="DejaVu Serif"/>
                <a:cs typeface="DejaVu Serif"/>
              </a:rPr>
              <a:t>α that  </a:t>
            </a:r>
            <a:r>
              <a:rPr sz="2600" spc="5" dirty="0">
                <a:latin typeface="DejaVu Serif"/>
                <a:cs typeface="DejaVu Serif"/>
              </a:rPr>
              <a:t>is </a:t>
            </a:r>
            <a:r>
              <a:rPr sz="2600" spc="10" dirty="0">
                <a:latin typeface="DejaVu Serif"/>
                <a:cs typeface="DejaVu Serif"/>
              </a:rPr>
              <a:t>still </a:t>
            </a:r>
            <a:r>
              <a:rPr sz="2600" spc="5" dirty="0">
                <a:latin typeface="DejaVu Serif"/>
                <a:cs typeface="DejaVu Serif"/>
              </a:rPr>
              <a:t>in </a:t>
            </a:r>
            <a:r>
              <a:rPr sz="2600" spc="15" dirty="0">
                <a:latin typeface="DejaVu Serif"/>
                <a:cs typeface="DejaVu Serif"/>
              </a:rPr>
              <a:t>the</a:t>
            </a:r>
            <a:r>
              <a:rPr sz="2600" spc="25" dirty="0">
                <a:latin typeface="DejaVu Serif"/>
                <a:cs typeface="DejaVu Serif"/>
              </a:rPr>
              <a:t> </a:t>
            </a:r>
            <a:r>
              <a:rPr sz="2600" spc="10" dirty="0">
                <a:latin typeface="DejaVu Serif"/>
                <a:cs typeface="DejaVu Serif"/>
              </a:rPr>
              <a:t>trie.</a:t>
            </a:r>
            <a:endParaRPr sz="2600" dirty="0">
              <a:latin typeface="DejaVu Serif"/>
              <a:cs typeface="DejaVu Serif"/>
            </a:endParaRPr>
          </a:p>
          <a:p>
            <a:pPr marL="12700" marR="39370">
              <a:lnSpc>
                <a:spcPct val="98800"/>
              </a:lnSpc>
              <a:spcBef>
                <a:spcPts val="1185"/>
              </a:spcBef>
            </a:pPr>
            <a:r>
              <a:rPr sz="2600" b="1" i="1" spc="15" dirty="0">
                <a:solidFill>
                  <a:srgbClr val="0000FF"/>
                </a:solidFill>
                <a:latin typeface="DejaVu Serif"/>
                <a:cs typeface="DejaVu Serif"/>
              </a:rPr>
              <a:t>Intuition: </a:t>
            </a:r>
            <a:r>
              <a:rPr sz="2600" spc="20" dirty="0">
                <a:latin typeface="DejaVu Serif"/>
                <a:cs typeface="DejaVu Serif"/>
              </a:rPr>
              <a:t>When we </a:t>
            </a:r>
            <a:r>
              <a:rPr sz="2600" spc="15" dirty="0">
                <a:latin typeface="DejaVu Serif"/>
                <a:cs typeface="DejaVu Serif"/>
              </a:rPr>
              <a:t>hit </a:t>
            </a:r>
            <a:r>
              <a:rPr sz="2600" spc="10" dirty="0">
                <a:latin typeface="DejaVu Serif"/>
                <a:cs typeface="DejaVu Serif"/>
              </a:rPr>
              <a:t>a </a:t>
            </a:r>
            <a:r>
              <a:rPr sz="2600" spc="15" dirty="0">
                <a:latin typeface="DejaVu Serif"/>
                <a:cs typeface="DejaVu Serif"/>
              </a:rPr>
              <a:t>part </a:t>
            </a:r>
            <a:r>
              <a:rPr sz="2600" spc="5" dirty="0">
                <a:latin typeface="DejaVu Serif"/>
                <a:cs typeface="DejaVu Serif"/>
              </a:rPr>
              <a:t>of </a:t>
            </a:r>
            <a:r>
              <a:rPr sz="2600" spc="15" dirty="0">
                <a:latin typeface="DejaVu Serif"/>
                <a:cs typeface="DejaVu Serif"/>
              </a:rPr>
              <a:t>the string where  we cannot continue </a:t>
            </a:r>
            <a:r>
              <a:rPr sz="2600" spc="5" dirty="0">
                <a:latin typeface="DejaVu Serif"/>
                <a:cs typeface="DejaVu Serif"/>
              </a:rPr>
              <a:t>to </a:t>
            </a:r>
            <a:r>
              <a:rPr sz="2600" spc="10" dirty="0">
                <a:latin typeface="DejaVu Serif"/>
                <a:cs typeface="DejaVu Serif"/>
              </a:rPr>
              <a:t>read </a:t>
            </a:r>
            <a:r>
              <a:rPr sz="2600" spc="15" dirty="0">
                <a:latin typeface="DejaVu Serif"/>
                <a:cs typeface="DejaVu Serif"/>
              </a:rPr>
              <a:t>characters, </a:t>
            </a:r>
            <a:r>
              <a:rPr sz="2600" spc="20" dirty="0">
                <a:latin typeface="DejaVu Serif"/>
                <a:cs typeface="DejaVu Serif"/>
              </a:rPr>
              <a:t>we </a:t>
            </a:r>
            <a:r>
              <a:rPr sz="2600" spc="5" dirty="0">
                <a:latin typeface="DejaVu Serif"/>
                <a:cs typeface="DejaVu Serif"/>
              </a:rPr>
              <a:t>fall  </a:t>
            </a:r>
            <a:r>
              <a:rPr sz="2600" spc="15" dirty="0">
                <a:latin typeface="DejaVu Serif"/>
                <a:cs typeface="DejaVu Serif"/>
              </a:rPr>
              <a:t>back </a:t>
            </a:r>
            <a:r>
              <a:rPr sz="2600" spc="5" dirty="0">
                <a:latin typeface="DejaVu Serif"/>
                <a:cs typeface="DejaVu Serif"/>
              </a:rPr>
              <a:t>by </a:t>
            </a:r>
            <a:r>
              <a:rPr sz="2600" spc="10" dirty="0">
                <a:latin typeface="DejaVu Serif"/>
                <a:cs typeface="DejaVu Serif"/>
              </a:rPr>
              <a:t>following </a:t>
            </a:r>
            <a:r>
              <a:rPr sz="2600" dirty="0">
                <a:latin typeface="DejaVu Serif"/>
                <a:cs typeface="DejaVu Serif"/>
              </a:rPr>
              <a:t>suffix </a:t>
            </a:r>
            <a:r>
              <a:rPr sz="2600" spc="10" dirty="0">
                <a:latin typeface="DejaVu Serif"/>
                <a:cs typeface="DejaVu Serif"/>
              </a:rPr>
              <a:t>links to try to </a:t>
            </a:r>
            <a:r>
              <a:rPr sz="2600" spc="15" dirty="0">
                <a:latin typeface="DejaVu Serif"/>
                <a:cs typeface="DejaVu Serif"/>
              </a:rPr>
              <a:t>preserve </a:t>
            </a:r>
            <a:r>
              <a:rPr sz="2600" spc="10" dirty="0">
                <a:latin typeface="DejaVu Serif"/>
                <a:cs typeface="DejaVu Serif"/>
              </a:rPr>
              <a:t>as  </a:t>
            </a:r>
            <a:r>
              <a:rPr sz="2600" spc="20" dirty="0">
                <a:latin typeface="DejaVu Serif"/>
                <a:cs typeface="DejaVu Serif"/>
              </a:rPr>
              <a:t>much </a:t>
            </a:r>
            <a:r>
              <a:rPr sz="2600" spc="15" dirty="0">
                <a:latin typeface="DejaVu Serif"/>
                <a:cs typeface="DejaVu Serif"/>
              </a:rPr>
              <a:t>context as</a:t>
            </a:r>
            <a:r>
              <a:rPr sz="2600" spc="-5" dirty="0">
                <a:latin typeface="DejaVu Serif"/>
                <a:cs typeface="DejaVu Serif"/>
              </a:rPr>
              <a:t> </a:t>
            </a:r>
            <a:r>
              <a:rPr sz="2600" spc="10" dirty="0">
                <a:latin typeface="DejaVu Serif"/>
                <a:cs typeface="DejaVu Serif"/>
              </a:rPr>
              <a:t>possible.</a:t>
            </a:r>
            <a:endParaRPr sz="2600" dirty="0">
              <a:latin typeface="DejaVu Serif"/>
              <a:cs typeface="DejaVu Serif"/>
            </a:endParaRPr>
          </a:p>
          <a:p>
            <a:pPr marL="12700" marR="663575">
              <a:lnSpc>
                <a:spcPct val="98900"/>
              </a:lnSpc>
              <a:spcBef>
                <a:spcPts val="1155"/>
              </a:spcBef>
            </a:pPr>
            <a:r>
              <a:rPr sz="2600" spc="15" dirty="0">
                <a:latin typeface="DejaVu Serif"/>
                <a:cs typeface="DejaVu Serif"/>
              </a:rPr>
              <a:t>Every node </a:t>
            </a:r>
            <a:r>
              <a:rPr sz="2600" dirty="0">
                <a:latin typeface="DejaVu Serif"/>
                <a:cs typeface="DejaVu Serif"/>
              </a:rPr>
              <a:t>in </a:t>
            </a:r>
            <a:r>
              <a:rPr sz="2600" spc="10" dirty="0">
                <a:latin typeface="DejaVu Serif"/>
                <a:cs typeface="DejaVu Serif"/>
              </a:rPr>
              <a:t>the trie, </a:t>
            </a:r>
            <a:r>
              <a:rPr sz="2600" spc="15" dirty="0">
                <a:latin typeface="DejaVu Serif"/>
                <a:cs typeface="DejaVu Serif"/>
              </a:rPr>
              <a:t>except </a:t>
            </a:r>
            <a:r>
              <a:rPr sz="2600" spc="10" dirty="0">
                <a:latin typeface="DejaVu Serif"/>
                <a:cs typeface="DejaVu Serif"/>
              </a:rPr>
              <a:t>the root </a:t>
            </a:r>
            <a:r>
              <a:rPr sz="2600" spc="15" dirty="0">
                <a:latin typeface="DejaVu Serif"/>
                <a:cs typeface="DejaVu Serif"/>
              </a:rPr>
              <a:t>(which  corresponds </a:t>
            </a:r>
            <a:r>
              <a:rPr sz="2600" spc="10" dirty="0">
                <a:latin typeface="DejaVu Serif"/>
                <a:cs typeface="DejaVu Serif"/>
              </a:rPr>
              <a:t>to </a:t>
            </a:r>
            <a:r>
              <a:rPr sz="2600" spc="15" dirty="0">
                <a:latin typeface="DejaVu Serif"/>
                <a:cs typeface="DejaVu Serif"/>
              </a:rPr>
              <a:t>the </a:t>
            </a:r>
            <a:r>
              <a:rPr sz="2600" spc="20" dirty="0">
                <a:latin typeface="DejaVu Serif"/>
                <a:cs typeface="DejaVu Serif"/>
              </a:rPr>
              <a:t>empty </a:t>
            </a:r>
            <a:r>
              <a:rPr sz="2600" spc="15" dirty="0">
                <a:latin typeface="DejaVu Serif"/>
                <a:cs typeface="DejaVu Serif"/>
              </a:rPr>
              <a:t>string </a:t>
            </a:r>
            <a:r>
              <a:rPr sz="2600" spc="5" dirty="0">
                <a:latin typeface="DejaVu Serif"/>
                <a:cs typeface="DejaVu Serif"/>
              </a:rPr>
              <a:t>ε), </a:t>
            </a:r>
            <a:r>
              <a:rPr sz="2600" spc="10" dirty="0">
                <a:latin typeface="DejaVu Serif"/>
                <a:cs typeface="DejaVu Serif"/>
              </a:rPr>
              <a:t>will </a:t>
            </a:r>
            <a:r>
              <a:rPr sz="2600" spc="15" dirty="0">
                <a:latin typeface="DejaVu Serif"/>
                <a:cs typeface="DejaVu Serif"/>
              </a:rPr>
              <a:t>have </a:t>
            </a:r>
            <a:r>
              <a:rPr sz="2600" spc="10" dirty="0">
                <a:latin typeface="DejaVu Serif"/>
                <a:cs typeface="DejaVu Serif"/>
              </a:rPr>
              <a:t>a  </a:t>
            </a:r>
            <a:r>
              <a:rPr sz="2600" dirty="0">
                <a:latin typeface="DejaVu Serif"/>
                <a:cs typeface="DejaVu Serif"/>
              </a:rPr>
              <a:t>suffix </a:t>
            </a:r>
            <a:r>
              <a:rPr sz="2600" spc="10" dirty="0">
                <a:latin typeface="DejaVu Serif"/>
                <a:cs typeface="DejaVu Serif"/>
              </a:rPr>
              <a:t>link associated with</a:t>
            </a:r>
            <a:r>
              <a:rPr sz="2600" spc="65" dirty="0">
                <a:latin typeface="DejaVu Serif"/>
                <a:cs typeface="DejaVu Serif"/>
              </a:rPr>
              <a:t> </a:t>
            </a:r>
            <a:r>
              <a:rPr sz="2600" spc="5" dirty="0">
                <a:latin typeface="DejaVu Serif"/>
                <a:cs typeface="DejaVu Serif"/>
              </a:rPr>
              <a:t>it.</a:t>
            </a:r>
            <a:endParaRPr sz="26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800" y="554990"/>
            <a:ext cx="6922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Why </a:t>
            </a:r>
            <a:r>
              <a:rPr sz="4400" spc="-30" dirty="0"/>
              <a:t>Suffix </a:t>
            </a:r>
            <a:r>
              <a:rPr sz="4400" spc="-5" dirty="0"/>
              <a:t>Links</a:t>
            </a:r>
            <a:r>
              <a:rPr sz="4400" spc="-35" dirty="0"/>
              <a:t> </a:t>
            </a:r>
            <a:r>
              <a:rPr sz="4400" spc="-5" dirty="0"/>
              <a:t>Matter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72769" y="184150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769" y="270637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150" y="1737360"/>
            <a:ext cx="8654415" cy="126111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34"/>
              </a:spcBef>
            </a:pPr>
            <a:r>
              <a:rPr sz="2400" spc="5" dirty="0">
                <a:latin typeface="DejaVu Serif"/>
                <a:cs typeface="DejaVu Serif"/>
              </a:rPr>
              <a:t>Suffix </a:t>
            </a:r>
            <a:r>
              <a:rPr sz="2400" spc="15" dirty="0">
                <a:latin typeface="DejaVu Serif"/>
                <a:cs typeface="DejaVu Serif"/>
              </a:rPr>
              <a:t>links </a:t>
            </a:r>
            <a:r>
              <a:rPr sz="2400" spc="20" dirty="0">
                <a:latin typeface="DejaVu Serif"/>
                <a:cs typeface="DejaVu Serif"/>
              </a:rPr>
              <a:t>can </a:t>
            </a:r>
            <a:r>
              <a:rPr sz="2400" spc="15" dirty="0">
                <a:latin typeface="DejaVu Serif"/>
                <a:cs typeface="DejaVu Serif"/>
              </a:rPr>
              <a:t>substantially </a:t>
            </a:r>
            <a:r>
              <a:rPr sz="2400" spc="20" dirty="0">
                <a:latin typeface="DejaVu Serif"/>
                <a:cs typeface="DejaVu Serif"/>
              </a:rPr>
              <a:t>improve </a:t>
            </a:r>
            <a:r>
              <a:rPr sz="2400" spc="15" dirty="0">
                <a:latin typeface="DejaVu Serif"/>
                <a:cs typeface="DejaVu Serif"/>
              </a:rPr>
              <a:t>the </a:t>
            </a:r>
            <a:r>
              <a:rPr sz="2400" spc="25" dirty="0">
                <a:latin typeface="DejaVu Serif"/>
                <a:cs typeface="DejaVu Serif"/>
              </a:rPr>
              <a:t>performance  </a:t>
            </a:r>
            <a:r>
              <a:rPr sz="2400" spc="15" dirty="0">
                <a:latin typeface="DejaVu Serif"/>
                <a:cs typeface="DejaVu Serif"/>
              </a:rPr>
              <a:t>of </a:t>
            </a:r>
            <a:r>
              <a:rPr sz="2400" spc="20" dirty="0">
                <a:latin typeface="DejaVu Serif"/>
                <a:cs typeface="DejaVu Serif"/>
              </a:rPr>
              <a:t>our </a:t>
            </a:r>
            <a:r>
              <a:rPr sz="2400" spc="15" dirty="0">
                <a:latin typeface="DejaVu Serif"/>
                <a:cs typeface="DejaVu Serif"/>
              </a:rPr>
              <a:t>string</a:t>
            </a:r>
            <a:r>
              <a:rPr sz="2400" spc="35" dirty="0">
                <a:latin typeface="DejaVu Serif"/>
                <a:cs typeface="DejaVu Serif"/>
              </a:rPr>
              <a:t> </a:t>
            </a:r>
            <a:r>
              <a:rPr sz="2400" spc="20" dirty="0">
                <a:latin typeface="DejaVu Serif"/>
                <a:cs typeface="DejaVu Serif"/>
              </a:rPr>
              <a:t>search.</a:t>
            </a:r>
            <a:endParaRPr sz="2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400" spc="-5" dirty="0">
                <a:latin typeface="DejaVu Serif"/>
                <a:cs typeface="DejaVu Serif"/>
              </a:rPr>
              <a:t>At </a:t>
            </a:r>
            <a:r>
              <a:rPr sz="2400" spc="20" dirty="0">
                <a:latin typeface="DejaVu Serif"/>
                <a:cs typeface="DejaVu Serif"/>
              </a:rPr>
              <a:t>each step, </a:t>
            </a:r>
            <a:r>
              <a:rPr sz="2400" spc="25" dirty="0">
                <a:latin typeface="DejaVu Serif"/>
                <a:cs typeface="DejaVu Serif"/>
              </a:rPr>
              <a:t>we </a:t>
            </a:r>
            <a:r>
              <a:rPr sz="2400" spc="20" dirty="0">
                <a:latin typeface="DejaVu Serif"/>
                <a:cs typeface="DejaVu Serif"/>
              </a:rPr>
              <a:t>either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3196590"/>
            <a:ext cx="12192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80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00" y="3623309"/>
            <a:ext cx="121920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80" dirty="0">
                <a:latin typeface="Calibri"/>
                <a:cs typeface="Calibri"/>
              </a:rPr>
              <a:t>●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8080" y="3003041"/>
            <a:ext cx="749680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95"/>
              </a:spcBef>
            </a:pPr>
            <a:r>
              <a:rPr sz="2100" spc="15" dirty="0">
                <a:latin typeface="DejaVu Serif"/>
                <a:cs typeface="DejaVu Serif"/>
              </a:rPr>
              <a:t>advance the black </a:t>
            </a:r>
            <a:r>
              <a:rPr sz="2100" spc="10" dirty="0">
                <a:latin typeface="DejaVu Serif"/>
                <a:cs typeface="DejaVu Serif"/>
              </a:rPr>
              <a:t>(end) </a:t>
            </a:r>
            <a:r>
              <a:rPr sz="2100" spc="15" dirty="0">
                <a:latin typeface="DejaVu Serif"/>
                <a:cs typeface="DejaVu Serif"/>
              </a:rPr>
              <a:t>pointer </a:t>
            </a:r>
            <a:r>
              <a:rPr sz="2100" spc="10" dirty="0">
                <a:latin typeface="DejaVu Serif"/>
                <a:cs typeface="DejaVu Serif"/>
              </a:rPr>
              <a:t>forward </a:t>
            </a:r>
            <a:r>
              <a:rPr sz="2100" spc="15" dirty="0">
                <a:latin typeface="DejaVu Serif"/>
                <a:cs typeface="DejaVu Serif"/>
              </a:rPr>
              <a:t>in </a:t>
            </a:r>
            <a:r>
              <a:rPr sz="2100" spc="20" dirty="0">
                <a:latin typeface="DejaVu Serif"/>
                <a:cs typeface="DejaVu Serif"/>
              </a:rPr>
              <a:t>the </a:t>
            </a:r>
            <a:r>
              <a:rPr sz="2100" spc="10" dirty="0">
                <a:latin typeface="DejaVu Serif"/>
                <a:cs typeface="DejaVu Serif"/>
              </a:rPr>
              <a:t>trie, or  </a:t>
            </a:r>
            <a:r>
              <a:rPr sz="2100" spc="15" dirty="0">
                <a:latin typeface="DejaVu Serif"/>
                <a:cs typeface="DejaVu Serif"/>
              </a:rPr>
              <a:t>advance the red </a:t>
            </a:r>
            <a:r>
              <a:rPr sz="2100" spc="10" dirty="0">
                <a:latin typeface="DejaVu Serif"/>
                <a:cs typeface="DejaVu Serif"/>
              </a:rPr>
              <a:t>(start) </a:t>
            </a:r>
            <a:r>
              <a:rPr sz="2100" spc="15" dirty="0">
                <a:latin typeface="DejaVu Serif"/>
                <a:cs typeface="DejaVu Serif"/>
              </a:rPr>
              <a:t>pointer</a:t>
            </a:r>
            <a:r>
              <a:rPr sz="2100" spc="-20" dirty="0">
                <a:latin typeface="DejaVu Serif"/>
                <a:cs typeface="DejaVu Serif"/>
              </a:rPr>
              <a:t> </a:t>
            </a:r>
            <a:r>
              <a:rPr sz="2100" spc="15" dirty="0">
                <a:latin typeface="DejaVu Serif"/>
                <a:cs typeface="DejaVu Serif"/>
              </a:rPr>
              <a:t>forward.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69" y="406146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769" y="456184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769" y="545719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750" y="3826001"/>
            <a:ext cx="8747760" cy="228600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5"/>
              </a:spcBef>
            </a:pPr>
            <a:r>
              <a:rPr sz="2400" spc="20" dirty="0">
                <a:latin typeface="DejaVu Serif"/>
                <a:cs typeface="DejaVu Serif"/>
              </a:rPr>
              <a:t>Each pointer can advance </a:t>
            </a:r>
            <a:r>
              <a:rPr sz="2400" spc="25" dirty="0">
                <a:latin typeface="DejaVu Serif"/>
                <a:cs typeface="DejaVu Serif"/>
              </a:rPr>
              <a:t>forward </a:t>
            </a:r>
            <a:r>
              <a:rPr sz="2400" spc="15" dirty="0">
                <a:latin typeface="DejaVu Serif"/>
                <a:cs typeface="DejaVu Serif"/>
              </a:rPr>
              <a:t>at </a:t>
            </a:r>
            <a:r>
              <a:rPr sz="2400" spc="20" dirty="0">
                <a:latin typeface="DejaVu Serif"/>
                <a:cs typeface="DejaVu Serif"/>
              </a:rPr>
              <a:t>most </a:t>
            </a:r>
            <a:r>
              <a:rPr sz="2400" spc="45" dirty="0">
                <a:latin typeface="DejaVu Serif"/>
                <a:cs typeface="DejaVu Serif"/>
              </a:rPr>
              <a:t>O(</a:t>
            </a:r>
            <a:r>
              <a:rPr sz="2400" i="1" spc="45" dirty="0">
                <a:latin typeface="DejaVu Serif"/>
                <a:cs typeface="DejaVu Serif"/>
              </a:rPr>
              <a:t>m</a:t>
            </a:r>
            <a:r>
              <a:rPr sz="2400" spc="45" dirty="0">
                <a:latin typeface="DejaVu Serif"/>
                <a:cs typeface="DejaVu Serif"/>
              </a:rPr>
              <a:t>)</a:t>
            </a:r>
            <a:r>
              <a:rPr sz="2400" spc="35" dirty="0">
                <a:latin typeface="DejaVu Serif"/>
                <a:cs typeface="DejaVu Serif"/>
              </a:rPr>
              <a:t> </a:t>
            </a:r>
            <a:r>
              <a:rPr sz="2400" spc="20" dirty="0">
                <a:latin typeface="DejaVu Serif"/>
                <a:cs typeface="DejaVu Serif"/>
              </a:rPr>
              <a:t>times.</a:t>
            </a:r>
            <a:endParaRPr sz="2400">
              <a:latin typeface="DejaVu Serif"/>
              <a:cs typeface="DejaVu Serif"/>
            </a:endParaRPr>
          </a:p>
          <a:p>
            <a:pPr marL="38100" marR="1113790">
              <a:lnSpc>
                <a:spcPct val="100699"/>
              </a:lnSpc>
              <a:spcBef>
                <a:spcPts val="1035"/>
              </a:spcBef>
            </a:pPr>
            <a:r>
              <a:rPr sz="2400" spc="15" dirty="0">
                <a:latin typeface="DejaVu Serif"/>
                <a:cs typeface="DejaVu Serif"/>
              </a:rPr>
              <a:t>This </a:t>
            </a:r>
            <a:r>
              <a:rPr sz="2400" spc="20" dirty="0">
                <a:latin typeface="DejaVu Serif"/>
                <a:cs typeface="DejaVu Serif"/>
              </a:rPr>
              <a:t>reduces </a:t>
            </a:r>
            <a:r>
              <a:rPr sz="2400" spc="15" dirty="0">
                <a:latin typeface="DejaVu Serif"/>
                <a:cs typeface="DejaVu Serif"/>
              </a:rPr>
              <a:t>the </a:t>
            </a:r>
            <a:r>
              <a:rPr sz="2400" spc="20" dirty="0">
                <a:latin typeface="DejaVu Serif"/>
                <a:cs typeface="DejaVu Serif"/>
              </a:rPr>
              <a:t>amount </a:t>
            </a:r>
            <a:r>
              <a:rPr sz="2400" spc="15" dirty="0">
                <a:latin typeface="DejaVu Serif"/>
                <a:cs typeface="DejaVu Serif"/>
              </a:rPr>
              <a:t>of time </a:t>
            </a:r>
            <a:r>
              <a:rPr sz="2400" spc="20" dirty="0">
                <a:latin typeface="DejaVu Serif"/>
                <a:cs typeface="DejaVu Serif"/>
              </a:rPr>
              <a:t>spent scanning  characters from O(</a:t>
            </a:r>
            <a:r>
              <a:rPr sz="2400" i="1" spc="20" dirty="0">
                <a:latin typeface="DejaVu Serif"/>
                <a:cs typeface="DejaVu Serif"/>
              </a:rPr>
              <a:t>mL</a:t>
            </a:r>
            <a:r>
              <a:rPr sz="2100" i="1" spc="30" baseline="-17857" dirty="0">
                <a:latin typeface="DejaVu Serif"/>
                <a:cs typeface="DejaVu Serif"/>
              </a:rPr>
              <a:t>max</a:t>
            </a:r>
            <a:r>
              <a:rPr sz="2400" spc="20" dirty="0">
                <a:latin typeface="DejaVu Serif"/>
                <a:cs typeface="DejaVu Serif"/>
              </a:rPr>
              <a:t>) </a:t>
            </a:r>
            <a:r>
              <a:rPr sz="2400" spc="25" dirty="0">
                <a:latin typeface="DejaVu Serif"/>
                <a:cs typeface="DejaVu Serif"/>
              </a:rPr>
              <a:t>down </a:t>
            </a:r>
            <a:r>
              <a:rPr sz="2400" spc="15" dirty="0">
                <a:latin typeface="DejaVu Serif"/>
                <a:cs typeface="DejaVu Serif"/>
              </a:rPr>
              <a:t>to</a:t>
            </a:r>
            <a:r>
              <a:rPr sz="2400" spc="50" dirty="0">
                <a:latin typeface="DejaVu Serif"/>
                <a:cs typeface="DejaVu Serif"/>
              </a:rPr>
              <a:t> </a:t>
            </a:r>
            <a:r>
              <a:rPr sz="2400" b="1" spc="30" dirty="0">
                <a:solidFill>
                  <a:srgbClr val="0000FF"/>
                </a:solidFill>
                <a:latin typeface="DejaVu Serif"/>
                <a:cs typeface="DejaVu Serif"/>
              </a:rPr>
              <a:t>Θ(</a:t>
            </a:r>
            <a:r>
              <a:rPr sz="2400" b="1" i="1" spc="30" dirty="0">
                <a:solidFill>
                  <a:srgbClr val="0000FF"/>
                </a:solidFill>
                <a:latin typeface="DejaVu Serif"/>
                <a:cs typeface="DejaVu Serif"/>
              </a:rPr>
              <a:t>m</a:t>
            </a:r>
            <a:r>
              <a:rPr sz="2400" b="1" spc="30" dirty="0">
                <a:solidFill>
                  <a:srgbClr val="0000FF"/>
                </a:solidFill>
                <a:latin typeface="DejaVu Serif"/>
                <a:cs typeface="DejaVu Serif"/>
              </a:rPr>
              <a:t>)</a:t>
            </a:r>
            <a:r>
              <a:rPr sz="2400" spc="30" dirty="0">
                <a:latin typeface="DejaVu Serif"/>
                <a:cs typeface="DejaVu Serif"/>
              </a:rPr>
              <a:t>.</a:t>
            </a:r>
            <a:endParaRPr sz="2400">
              <a:latin typeface="DejaVu Serif"/>
              <a:cs typeface="DejaVu Serif"/>
            </a:endParaRPr>
          </a:p>
          <a:p>
            <a:pPr marL="38100" marR="1089025">
              <a:lnSpc>
                <a:spcPct val="100000"/>
              </a:lnSpc>
              <a:spcBef>
                <a:spcPts val="1270"/>
              </a:spcBef>
            </a:pPr>
            <a:r>
              <a:rPr sz="2400" spc="15" dirty="0">
                <a:latin typeface="DejaVu Serif"/>
                <a:cs typeface="DejaVu Serif"/>
              </a:rPr>
              <a:t>This </a:t>
            </a:r>
            <a:r>
              <a:rPr sz="2400" spc="10" dirty="0">
                <a:latin typeface="DejaVu Serif"/>
                <a:cs typeface="DejaVu Serif"/>
              </a:rPr>
              <a:t>is </a:t>
            </a:r>
            <a:r>
              <a:rPr sz="2400" spc="15" dirty="0">
                <a:latin typeface="DejaVu Serif"/>
                <a:cs typeface="DejaVu Serif"/>
              </a:rPr>
              <a:t>only </a:t>
            </a:r>
            <a:r>
              <a:rPr sz="2400" spc="20" dirty="0">
                <a:latin typeface="DejaVu Serif"/>
                <a:cs typeface="DejaVu Serif"/>
              </a:rPr>
              <a:t>useful </a:t>
            </a:r>
            <a:r>
              <a:rPr sz="2400" spc="15" dirty="0">
                <a:latin typeface="DejaVu Serif"/>
                <a:cs typeface="DejaVu Serif"/>
              </a:rPr>
              <a:t>if </a:t>
            </a:r>
            <a:r>
              <a:rPr sz="2400" spc="30" dirty="0">
                <a:latin typeface="DejaVu Serif"/>
                <a:cs typeface="DejaVu Serif"/>
              </a:rPr>
              <a:t>we </a:t>
            </a:r>
            <a:r>
              <a:rPr sz="2400" spc="20" dirty="0">
                <a:latin typeface="DejaVu Serif"/>
                <a:cs typeface="DejaVu Serif"/>
              </a:rPr>
              <a:t>can compute </a:t>
            </a:r>
            <a:r>
              <a:rPr sz="2400" spc="5" dirty="0">
                <a:latin typeface="DejaVu Serif"/>
                <a:cs typeface="DejaVu Serif"/>
              </a:rPr>
              <a:t>suffix </a:t>
            </a:r>
            <a:r>
              <a:rPr sz="2400" spc="10" dirty="0">
                <a:latin typeface="DejaVu Serif"/>
                <a:cs typeface="DejaVu Serif"/>
              </a:rPr>
              <a:t>links  </a:t>
            </a:r>
            <a:r>
              <a:rPr sz="2400" spc="-15" dirty="0">
                <a:latin typeface="DejaVu Serif"/>
                <a:cs typeface="DejaVu Serif"/>
              </a:rPr>
              <a:t>quickly... </a:t>
            </a:r>
            <a:r>
              <a:rPr sz="2400" spc="20" dirty="0">
                <a:latin typeface="DejaVu Serif"/>
                <a:cs typeface="DejaVu Serif"/>
              </a:rPr>
              <a:t>which </a:t>
            </a:r>
            <a:r>
              <a:rPr sz="2400" spc="15" dirty="0">
                <a:latin typeface="DejaVu Serif"/>
                <a:cs typeface="DejaVu Serif"/>
              </a:rPr>
              <a:t>we'll </a:t>
            </a:r>
            <a:r>
              <a:rPr sz="2400" spc="20" dirty="0">
                <a:latin typeface="DejaVu Serif"/>
                <a:cs typeface="DejaVu Serif"/>
              </a:rPr>
              <a:t>see how </a:t>
            </a:r>
            <a:r>
              <a:rPr sz="2400" spc="15" dirty="0">
                <a:latin typeface="DejaVu Serif"/>
                <a:cs typeface="DejaVu Serif"/>
              </a:rPr>
              <a:t>to </a:t>
            </a:r>
            <a:r>
              <a:rPr sz="2400" spc="20" dirty="0">
                <a:latin typeface="DejaVu Serif"/>
                <a:cs typeface="DejaVu Serif"/>
              </a:rPr>
              <a:t>do</a:t>
            </a:r>
            <a:r>
              <a:rPr sz="2400" spc="55" dirty="0">
                <a:latin typeface="DejaVu Serif"/>
                <a:cs typeface="DejaVu Serif"/>
              </a:rPr>
              <a:t> </a:t>
            </a:r>
            <a:r>
              <a:rPr sz="2400" spc="-30" dirty="0">
                <a:latin typeface="DejaVu Serif"/>
                <a:cs typeface="DejaVu Serif"/>
              </a:rPr>
              <a:t>later.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1789" y="3186429"/>
            <a:ext cx="6828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Problem with </a:t>
            </a:r>
            <a:r>
              <a:rPr dirty="0"/>
              <a:t>our</a:t>
            </a:r>
            <a:r>
              <a:rPr spc="-25" dirty="0"/>
              <a:t> </a:t>
            </a:r>
            <a:r>
              <a:rPr spc="-5" dirty="0"/>
              <a:t>Optimization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14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10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7210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1610" y="112268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1610" y="112268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1610" y="11226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7409" y="1808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16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1610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1610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7409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21809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21809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21809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7609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2009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799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2009" y="29514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799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22009" y="2951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07809" y="3637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3859" y="32270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94709" y="29248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i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4059" y="3227070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20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94909" y="29248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n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21809" y="112268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21809" y="112268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1809" y="11226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7609" y="1808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13859" y="1398269"/>
            <a:ext cx="107950" cy="134620"/>
          </a:xfrm>
          <a:custGeom>
            <a:avLst/>
            <a:gdLst/>
            <a:ahLst/>
            <a:cxnLst/>
            <a:rect l="l" t="t" r="r" b="b"/>
            <a:pathLst>
              <a:path w="107950" h="134619">
                <a:moveTo>
                  <a:pt x="0" y="0"/>
                </a:moveTo>
                <a:lnTo>
                  <a:pt x="0" y="13461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94709" y="10960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n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2161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21610" y="4780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07409" y="54660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1739" y="3536950"/>
            <a:ext cx="1400810" cy="1586230"/>
          </a:xfrm>
          <a:custGeom>
            <a:avLst/>
            <a:gdLst/>
            <a:ahLst/>
            <a:cxnLst/>
            <a:rect l="l" t="t" r="r" b="b"/>
            <a:pathLst>
              <a:path w="1400810" h="1586229">
                <a:moveTo>
                  <a:pt x="0" y="0"/>
                </a:moveTo>
                <a:lnTo>
                  <a:pt x="0" y="1586230"/>
                </a:lnTo>
                <a:lnTo>
                  <a:pt x="1400810" y="158623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13660" y="50558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218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21809" y="4780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07609" y="54660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13859" y="50558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394709" y="47536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13660" y="32270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794510" y="29248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t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221739" y="1465580"/>
            <a:ext cx="1400810" cy="1586230"/>
          </a:xfrm>
          <a:custGeom>
            <a:avLst/>
            <a:gdLst/>
            <a:ahLst/>
            <a:cxnLst/>
            <a:rect l="l" t="t" r="r" b="b"/>
            <a:pathLst>
              <a:path w="1400810" h="1586230">
                <a:moveTo>
                  <a:pt x="0" y="1586230"/>
                </a:moveTo>
                <a:lnTo>
                  <a:pt x="0" y="0"/>
                </a:lnTo>
                <a:lnTo>
                  <a:pt x="140081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613660" y="1398269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90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20740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20740" y="4780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07809" y="54660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2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22209" y="4780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08009" y="54660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14259" y="50558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595109" y="47536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n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1224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067" y="3036"/>
                </a:lnTo>
                <a:lnTo>
                  <a:pt x="249590" y="11906"/>
                </a:lnTo>
                <a:lnTo>
                  <a:pt x="206811" y="26253"/>
                </a:lnTo>
                <a:lnTo>
                  <a:pt x="167075" y="45720"/>
                </a:lnTo>
                <a:lnTo>
                  <a:pt x="130726" y="69949"/>
                </a:lnTo>
                <a:lnTo>
                  <a:pt x="98107" y="98583"/>
                </a:lnTo>
                <a:lnTo>
                  <a:pt x="69563" y="131266"/>
                </a:lnTo>
                <a:lnTo>
                  <a:pt x="45437" y="167640"/>
                </a:lnTo>
                <a:lnTo>
                  <a:pt x="26074" y="207347"/>
                </a:lnTo>
                <a:lnTo>
                  <a:pt x="11818" y="250031"/>
                </a:lnTo>
                <a:lnTo>
                  <a:pt x="3011" y="295334"/>
                </a:lnTo>
                <a:lnTo>
                  <a:pt x="0" y="342900"/>
                </a:lnTo>
                <a:lnTo>
                  <a:pt x="3011" y="390465"/>
                </a:lnTo>
                <a:lnTo>
                  <a:pt x="11818" y="435768"/>
                </a:lnTo>
                <a:lnTo>
                  <a:pt x="26074" y="478452"/>
                </a:lnTo>
                <a:lnTo>
                  <a:pt x="45437" y="518160"/>
                </a:lnTo>
                <a:lnTo>
                  <a:pt x="69563" y="554533"/>
                </a:lnTo>
                <a:lnTo>
                  <a:pt x="98107" y="587216"/>
                </a:lnTo>
                <a:lnTo>
                  <a:pt x="130726" y="615850"/>
                </a:lnTo>
                <a:lnTo>
                  <a:pt x="167075" y="640080"/>
                </a:lnTo>
                <a:lnTo>
                  <a:pt x="206811" y="659546"/>
                </a:lnTo>
                <a:lnTo>
                  <a:pt x="249590" y="673893"/>
                </a:lnTo>
                <a:lnTo>
                  <a:pt x="295067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59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79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40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20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22409" y="478027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20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40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067" y="682763"/>
                </a:lnTo>
                <a:lnTo>
                  <a:pt x="249590" y="673893"/>
                </a:lnTo>
                <a:lnTo>
                  <a:pt x="206811" y="659546"/>
                </a:lnTo>
                <a:lnTo>
                  <a:pt x="167075" y="640080"/>
                </a:lnTo>
                <a:lnTo>
                  <a:pt x="130726" y="615850"/>
                </a:lnTo>
                <a:lnTo>
                  <a:pt x="98107" y="587216"/>
                </a:lnTo>
                <a:lnTo>
                  <a:pt x="69563" y="554533"/>
                </a:lnTo>
                <a:lnTo>
                  <a:pt x="45437" y="518160"/>
                </a:lnTo>
                <a:lnTo>
                  <a:pt x="26074" y="478452"/>
                </a:lnTo>
                <a:lnTo>
                  <a:pt x="11818" y="435768"/>
                </a:lnTo>
                <a:lnTo>
                  <a:pt x="3011" y="390465"/>
                </a:lnTo>
                <a:lnTo>
                  <a:pt x="0" y="342900"/>
                </a:lnTo>
                <a:lnTo>
                  <a:pt x="3011" y="295334"/>
                </a:lnTo>
                <a:lnTo>
                  <a:pt x="11818" y="250031"/>
                </a:lnTo>
                <a:lnTo>
                  <a:pt x="26074" y="207347"/>
                </a:lnTo>
                <a:lnTo>
                  <a:pt x="45437" y="167640"/>
                </a:lnTo>
                <a:lnTo>
                  <a:pt x="69563" y="131266"/>
                </a:lnTo>
                <a:lnTo>
                  <a:pt x="98107" y="98583"/>
                </a:lnTo>
                <a:lnTo>
                  <a:pt x="130726" y="69949"/>
                </a:lnTo>
                <a:lnTo>
                  <a:pt x="167075" y="45720"/>
                </a:lnTo>
                <a:lnTo>
                  <a:pt x="206811" y="26253"/>
                </a:lnTo>
                <a:lnTo>
                  <a:pt x="249590" y="11906"/>
                </a:lnTo>
                <a:lnTo>
                  <a:pt x="295067" y="3036"/>
                </a:lnTo>
                <a:lnTo>
                  <a:pt x="34290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22409" y="4780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08209" y="54660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14459" y="50558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95309" y="47536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g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814059" y="5055870"/>
            <a:ext cx="107950" cy="135890"/>
          </a:xfrm>
          <a:custGeom>
            <a:avLst/>
            <a:gdLst/>
            <a:ahLst/>
            <a:cxnLst/>
            <a:rect l="l" t="t" r="r" b="b"/>
            <a:pathLst>
              <a:path w="107950" h="135889">
                <a:moveTo>
                  <a:pt x="0" y="0"/>
                </a:moveTo>
                <a:lnTo>
                  <a:pt x="0" y="135889"/>
                </a:lnTo>
                <a:lnTo>
                  <a:pt x="10795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994909" y="4753609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82740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SimSun"/>
                <a:cs typeface="SimSun"/>
              </a:rPr>
              <a:t>i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790189" y="119126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19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90189" y="119126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790189" y="1191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38829" y="1739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90390" y="119126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19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90390" y="119126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90390" y="1191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39029" y="1739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90590" y="302006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20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19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2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90590" y="302006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90590" y="30200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39230" y="3568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90990" y="484885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19" y="0"/>
                </a:moveTo>
                <a:lnTo>
                  <a:pt x="223770" y="4264"/>
                </a:lnTo>
                <a:lnTo>
                  <a:pt x="176702" y="16619"/>
                </a:lnTo>
                <a:lnTo>
                  <a:pt x="133773" y="36406"/>
                </a:lnTo>
                <a:lnTo>
                  <a:pt x="95641" y="62966"/>
                </a:lnTo>
                <a:lnTo>
                  <a:pt x="62966" y="95641"/>
                </a:lnTo>
                <a:lnTo>
                  <a:pt x="36406" y="133773"/>
                </a:lnTo>
                <a:lnTo>
                  <a:pt x="16619" y="176702"/>
                </a:lnTo>
                <a:lnTo>
                  <a:pt x="4264" y="223770"/>
                </a:lnTo>
                <a:lnTo>
                  <a:pt x="0" y="274319"/>
                </a:lnTo>
                <a:lnTo>
                  <a:pt x="4264" y="324534"/>
                </a:lnTo>
                <a:lnTo>
                  <a:pt x="16619" y="371425"/>
                </a:lnTo>
                <a:lnTo>
                  <a:pt x="36406" y="414302"/>
                </a:lnTo>
                <a:lnTo>
                  <a:pt x="62966" y="452475"/>
                </a:lnTo>
                <a:lnTo>
                  <a:pt x="95641" y="485254"/>
                </a:lnTo>
                <a:lnTo>
                  <a:pt x="133773" y="511951"/>
                </a:lnTo>
                <a:lnTo>
                  <a:pt x="176702" y="531873"/>
                </a:lnTo>
                <a:lnTo>
                  <a:pt x="223770" y="544333"/>
                </a:lnTo>
                <a:lnTo>
                  <a:pt x="274319" y="548639"/>
                </a:lnTo>
                <a:lnTo>
                  <a:pt x="324534" y="544333"/>
                </a:lnTo>
                <a:lnTo>
                  <a:pt x="371425" y="531873"/>
                </a:lnTo>
                <a:lnTo>
                  <a:pt x="414302" y="511951"/>
                </a:lnTo>
                <a:lnTo>
                  <a:pt x="452475" y="485254"/>
                </a:lnTo>
                <a:lnTo>
                  <a:pt x="485254" y="452475"/>
                </a:lnTo>
                <a:lnTo>
                  <a:pt x="511951" y="414302"/>
                </a:lnTo>
                <a:lnTo>
                  <a:pt x="531873" y="371425"/>
                </a:lnTo>
                <a:lnTo>
                  <a:pt x="544333" y="324534"/>
                </a:lnTo>
                <a:lnTo>
                  <a:pt x="548639" y="274319"/>
                </a:lnTo>
                <a:lnTo>
                  <a:pt x="544333" y="223770"/>
                </a:lnTo>
                <a:lnTo>
                  <a:pt x="531873" y="176702"/>
                </a:lnTo>
                <a:lnTo>
                  <a:pt x="511951" y="133773"/>
                </a:lnTo>
                <a:lnTo>
                  <a:pt x="485254" y="95641"/>
                </a:lnTo>
                <a:lnTo>
                  <a:pt x="452475" y="62966"/>
                </a:lnTo>
                <a:lnTo>
                  <a:pt x="414302" y="36406"/>
                </a:lnTo>
                <a:lnTo>
                  <a:pt x="371425" y="16619"/>
                </a:lnTo>
                <a:lnTo>
                  <a:pt x="324534" y="4264"/>
                </a:lnTo>
                <a:lnTo>
                  <a:pt x="274319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190990" y="484885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19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19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19" y="548639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19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19" y="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90990" y="48488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739630" y="5397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5609" y="3294379"/>
            <a:ext cx="452120" cy="0"/>
          </a:xfrm>
          <a:custGeom>
            <a:avLst/>
            <a:gdLst/>
            <a:ahLst/>
            <a:cxnLst/>
            <a:rect l="l" t="t" r="r" b="b"/>
            <a:pathLst>
              <a:path w="452119">
                <a:moveTo>
                  <a:pt x="0" y="0"/>
                </a:moveTo>
                <a:lnTo>
                  <a:pt x="45212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7569" y="321310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40" h="162560">
                <a:moveTo>
                  <a:pt x="0" y="0"/>
                </a:moveTo>
                <a:lnTo>
                  <a:pt x="0" y="162560"/>
                </a:lnTo>
                <a:lnTo>
                  <a:pt x="243840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39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666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7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909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10960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2139" y="472312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s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7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5510" y="29248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t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2548890" y="0"/>
                </a:moveTo>
                <a:lnTo>
                  <a:pt x="194309" y="0"/>
                </a:ln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86600" y="228600"/>
            <a:ext cx="2743200" cy="2514600"/>
          </a:xfrm>
          <a:custGeom>
            <a:avLst/>
            <a:gdLst/>
            <a:ahLst/>
            <a:cxnLst/>
            <a:rect l="l" t="t" r="r" b="b"/>
            <a:pathLst>
              <a:path w="2743200" h="2514600">
                <a:moveTo>
                  <a:pt x="194309" y="0"/>
                </a:moveTo>
                <a:lnTo>
                  <a:pt x="152755" y="5631"/>
                </a:lnTo>
                <a:lnTo>
                  <a:pt x="113022" y="21415"/>
                </a:lnTo>
                <a:lnTo>
                  <a:pt x="76777" y="45686"/>
                </a:lnTo>
                <a:lnTo>
                  <a:pt x="45686" y="76777"/>
                </a:lnTo>
                <a:lnTo>
                  <a:pt x="21415" y="113022"/>
                </a:lnTo>
                <a:lnTo>
                  <a:pt x="5631" y="152755"/>
                </a:lnTo>
                <a:lnTo>
                  <a:pt x="0" y="194309"/>
                </a:lnTo>
                <a:lnTo>
                  <a:pt x="0" y="2320290"/>
                </a:lnTo>
                <a:lnTo>
                  <a:pt x="5631" y="2361444"/>
                </a:lnTo>
                <a:lnTo>
                  <a:pt x="21415" y="2401022"/>
                </a:lnTo>
                <a:lnTo>
                  <a:pt x="45686" y="2437289"/>
                </a:lnTo>
                <a:lnTo>
                  <a:pt x="76777" y="2468513"/>
                </a:lnTo>
                <a:lnTo>
                  <a:pt x="113022" y="2492961"/>
                </a:lnTo>
                <a:lnTo>
                  <a:pt x="152755" y="2508901"/>
                </a:lnTo>
                <a:lnTo>
                  <a:pt x="194309" y="2514600"/>
                </a:lnTo>
                <a:lnTo>
                  <a:pt x="2548890" y="2514600"/>
                </a:lnTo>
                <a:lnTo>
                  <a:pt x="2590044" y="2508901"/>
                </a:lnTo>
                <a:lnTo>
                  <a:pt x="2629622" y="2492961"/>
                </a:lnTo>
                <a:lnTo>
                  <a:pt x="2665889" y="2468513"/>
                </a:lnTo>
                <a:lnTo>
                  <a:pt x="2697113" y="2437289"/>
                </a:lnTo>
                <a:lnTo>
                  <a:pt x="2721561" y="2401022"/>
                </a:lnTo>
                <a:lnTo>
                  <a:pt x="2737501" y="2361444"/>
                </a:lnTo>
                <a:lnTo>
                  <a:pt x="2743200" y="2320290"/>
                </a:lnTo>
                <a:lnTo>
                  <a:pt x="2743200" y="194309"/>
                </a:lnTo>
                <a:lnTo>
                  <a:pt x="2737501" y="152755"/>
                </a:lnTo>
                <a:lnTo>
                  <a:pt x="2721561" y="113022"/>
                </a:lnTo>
                <a:lnTo>
                  <a:pt x="2697113" y="76777"/>
                </a:lnTo>
                <a:lnTo>
                  <a:pt x="2665889" y="45686"/>
                </a:lnTo>
                <a:lnTo>
                  <a:pt x="2629622" y="21415"/>
                </a:lnTo>
                <a:lnTo>
                  <a:pt x="2590044" y="5631"/>
                </a:lnTo>
                <a:lnTo>
                  <a:pt x="2548890" y="0"/>
                </a:lnTo>
                <a:lnTo>
                  <a:pt x="194309" y="0"/>
                </a:lnTo>
                <a:close/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6600" y="22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298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94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0" y="114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63790" y="247650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C4000A"/>
                </a:solidFill>
                <a:latin typeface="DejaVu Serif"/>
                <a:cs typeface="DejaVu Serif"/>
              </a:rPr>
              <a:t>Pattern</a:t>
            </a:r>
            <a:r>
              <a:rPr sz="1800" b="1" spc="-80" dirty="0">
                <a:solidFill>
                  <a:srgbClr val="C4000A"/>
                </a:solidFill>
                <a:latin typeface="DejaVu Serif"/>
                <a:cs typeface="DejaVu Serif"/>
              </a:rPr>
              <a:t> </a:t>
            </a:r>
            <a:r>
              <a:rPr sz="1800" b="1" spc="-5" dirty="0">
                <a:solidFill>
                  <a:srgbClr val="C4000A"/>
                </a:solidFill>
                <a:latin typeface="DejaVu Serif"/>
                <a:cs typeface="DejaVu Serif"/>
              </a:rPr>
              <a:t>Strings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600" y="160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52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15200" y="685800"/>
          <a:ext cx="228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s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t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i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n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3279"/>
                        </a:lnSpc>
                      </a:pPr>
                      <a:r>
                        <a:rPr sz="2800" dirty="0">
                          <a:latin typeface="SimSun"/>
                          <a:cs typeface="SimSun"/>
                        </a:rPr>
                        <a:t>g</a:t>
                      </a:r>
                      <a:endParaRPr sz="2800">
                        <a:latin typeface="SimSun"/>
                        <a:cs typeface="SimSu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882139" y="112775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61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763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g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5909" y="475360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imSun"/>
                <a:cs typeface="SimSun"/>
              </a:rPr>
              <a:t>i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1685" y="210270"/>
            <a:ext cx="9625689" cy="710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s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14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t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86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i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8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n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3000" y="6438391"/>
            <a:ext cx="20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800" dirty="0">
                <a:latin typeface="SimSun"/>
                <a:cs typeface="SimSun"/>
              </a:rPr>
              <a:t>g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C4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7010</Words>
  <Application>Microsoft Office PowerPoint</Application>
  <PresentationFormat>Custom</PresentationFormat>
  <Paragraphs>5416</Paragraphs>
  <Slides>203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09" baseType="lpstr">
      <vt:lpstr>SimSun</vt:lpstr>
      <vt:lpstr>Arial</vt:lpstr>
      <vt:lpstr>Calibri</vt:lpstr>
      <vt:lpstr>DejaVu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Links</vt:lpstr>
      <vt:lpstr>Why Suffix Links Matter</vt:lpstr>
      <vt:lpstr>A Problem with our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address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Final Matching Algorithm</vt:lpstr>
      <vt:lpstr>The Runtime Impact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Runtime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Aho-Corasick Automata</dc:title>
  <dc:creator>tmik</dc:creator>
  <cp:lastModifiedBy>tmik</cp:lastModifiedBy>
  <cp:revision>13</cp:revision>
  <dcterms:created xsi:type="dcterms:W3CDTF">2022-01-17T17:21:23Z</dcterms:created>
  <dcterms:modified xsi:type="dcterms:W3CDTF">2023-01-13T09:13:02Z</dcterms:modified>
</cp:coreProperties>
</file>